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7"/>
  </p:notesMasterIdLst>
  <p:sldIdLst>
    <p:sldId id="256" r:id="rId4"/>
    <p:sldId id="386" r:id="rId5"/>
    <p:sldId id="322" r:id="rId6"/>
    <p:sldId id="388" r:id="rId7"/>
    <p:sldId id="387" r:id="rId8"/>
    <p:sldId id="389" r:id="rId9"/>
    <p:sldId id="416" r:id="rId10"/>
    <p:sldId id="417" r:id="rId11"/>
    <p:sldId id="418" r:id="rId12"/>
    <p:sldId id="419" r:id="rId13"/>
    <p:sldId id="420" r:id="rId14"/>
    <p:sldId id="421" r:id="rId15"/>
    <p:sldId id="422" r:id="rId16"/>
    <p:sldId id="423" r:id="rId18"/>
    <p:sldId id="325" r:id="rId19"/>
    <p:sldId id="326" r:id="rId20"/>
    <p:sldId id="424" r:id="rId21"/>
    <p:sldId id="337" r:id="rId22"/>
    <p:sldId id="328" r:id="rId23"/>
    <p:sldId id="340" r:id="rId24"/>
    <p:sldId id="327" r:id="rId25"/>
    <p:sldId id="341" r:id="rId26"/>
    <p:sldId id="342" r:id="rId27"/>
    <p:sldId id="346" r:id="rId28"/>
    <p:sldId id="345" r:id="rId29"/>
    <p:sldId id="347" r:id="rId30"/>
    <p:sldId id="344" r:id="rId31"/>
    <p:sldId id="353" r:id="rId32"/>
    <p:sldId id="355" r:id="rId33"/>
    <p:sldId id="352" r:id="rId34"/>
    <p:sldId id="354" r:id="rId35"/>
    <p:sldId id="329" r:id="rId36"/>
    <p:sldId id="318" r:id="rId37"/>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D8BF5"/>
    <a:srgbClr val="DFD6A1"/>
    <a:srgbClr val="46E8EC"/>
    <a:srgbClr val="94E4E8"/>
    <a:srgbClr val="E4E8AE"/>
    <a:srgbClr val="E9C1DF"/>
    <a:srgbClr val="85FFBC"/>
    <a:srgbClr val="000000"/>
    <a:srgbClr val="3494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366" autoAdjust="0"/>
  </p:normalViewPr>
  <p:slideViewPr>
    <p:cSldViewPr snapToGrid="0">
      <p:cViewPr varScale="1">
        <p:scale>
          <a:sx n="84" d="100"/>
          <a:sy n="84" d="100"/>
        </p:scale>
        <p:origin x="-72" y="42"/>
      </p:cViewPr>
      <p:guideLst>
        <p:guide orient="horz" pos="219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99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1" Type="http://schemas.openxmlformats.org/officeDocument/2006/relationships/tags" Target="tags/tag16.xml"/><Relationship Id="rId40" Type="http://schemas.openxmlformats.org/officeDocument/2006/relationships/tableStyles" Target="tableStyles.xml"/><Relationship Id="rId4" Type="http://schemas.openxmlformats.org/officeDocument/2006/relationships/slide" Target="slides/slide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notesMaster" Target="notesMasters/notes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0B6EA1-F4A0-40AD-ADD7-912D9F50B55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42B92D-B22C-45B4-B8C8-89871D617E3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C56D07B-81A1-44D4-8A22-6718AAE8C4B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A1A38A-FFFA-4208-B7D1-CA788A8EE68A}" type="slidenum">
              <a:rPr lang="zh-CN" altLang="en-US" smtClean="0"/>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6D07B-81A1-44D4-8A22-6718AAE8C4B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1A38A-FFFA-4208-B7D1-CA788A8EE68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6D07B-81A1-44D4-8A22-6718AAE8C4B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1A38A-FFFA-4208-B7D1-CA788A8EE68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9.png"/><Relationship Id="rId3" Type="http://schemas.openxmlformats.org/officeDocument/2006/relationships/image" Target="../media/image1.png"/><Relationship Id="rId2" Type="http://schemas.openxmlformats.org/officeDocument/2006/relationships/tags" Target="../tags/tag9.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1.png"/><Relationship Id="rId1" Type="http://schemas.openxmlformats.org/officeDocument/2006/relationships/image" Target="../media/image30.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7.png"/><Relationship Id="rId1"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39.png"/><Relationship Id="rId1"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1.png"/><Relationship Id="rId1" Type="http://schemas.openxmlformats.org/officeDocument/2006/relationships/image" Target="../media/image40.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image" Target="../media/image42.png"/></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tags" Target="../tags/tag10.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48.png"/><Relationship Id="rId3" Type="http://schemas.openxmlformats.org/officeDocument/2006/relationships/image" Target="../media/image1.png"/><Relationship Id="rId2" Type="http://schemas.openxmlformats.org/officeDocument/2006/relationships/tags" Target="../tags/tag11.xml"/><Relationship Id="rId1" Type="http://schemas.openxmlformats.org/officeDocument/2006/relationships/image" Target="../media/image47.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1.png"/><Relationship Id="rId1" Type="http://schemas.openxmlformats.org/officeDocument/2006/relationships/tags" Target="../tags/tag12.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png"/><Relationship Id="rId2" Type="http://schemas.openxmlformats.org/officeDocument/2006/relationships/tags" Target="../tags/tag13.xml"/><Relationship Id="rId1" Type="http://schemas.openxmlformats.org/officeDocument/2006/relationships/image" Target="../media/image47.pn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50.png"/><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标题 5"/>
          <p:cNvSpPr>
            <a:spLocks noGrp="1"/>
          </p:cNvSpPr>
          <p:nvPr>
            <p:ph type="ctrTitle"/>
          </p:nvPr>
        </p:nvSpPr>
        <p:spPr>
          <a:xfrm>
            <a:off x="680414" y="1640132"/>
            <a:ext cx="10494628" cy="4475442"/>
          </a:xfrm>
        </p:spPr>
        <p:txBody>
          <a:bodyPr>
            <a:normAutofit fontScale="90000"/>
          </a:bodyPr>
          <a:lstStyle/>
          <a:p>
            <a:pPr>
              <a:lnSpc>
                <a:spcPct val="250000"/>
              </a:lnSpc>
            </a:pPr>
            <a:r>
              <a:rPr lang="zh-CN" altLang="en-US" sz="4400" dirty="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rPr>
              <a:t>河南省职业院校实习备案模块</a:t>
            </a:r>
            <a:br>
              <a:rPr lang="en-US" altLang="zh-CN" sz="5400" dirty="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rPr>
            </a:br>
            <a:r>
              <a:rPr lang="zh-CN" altLang="en-US" sz="5400" dirty="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rPr>
              <a:t>操作指南</a:t>
            </a:r>
            <a:br>
              <a:rPr lang="en-US" altLang="zh-CN" sz="4400" dirty="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rPr>
            </a:br>
            <a:endParaRPr lang="en-US" altLang="zh-CN" sz="4400" dirty="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pic>
        <p:nvPicPr>
          <p:cNvPr id="7" name="图片 6"/>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24287" t="43210" b="-1"/>
          <a:stretch>
            <a:fillRect/>
          </a:stretch>
        </p:blipFill>
        <p:spPr>
          <a:xfrm rot="10800000">
            <a:off x="8049260" y="5131328"/>
            <a:ext cx="4142740" cy="1718310"/>
          </a:xfrm>
          <a:prstGeom prst="rect">
            <a:avLst/>
          </a:prstGeom>
        </p:spPr>
      </p:pic>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nvPicPr>
        <p:blipFill>
          <a:blip r:embed="rId1"/>
          <a:stretch>
            <a:fillRect/>
          </a:stretch>
        </p:blipFill>
        <p:spPr>
          <a:xfrm>
            <a:off x="0" y="-15875"/>
            <a:ext cx="11744960" cy="5341620"/>
          </a:xfrm>
          <a:prstGeom prst="rect">
            <a:avLst/>
          </a:prstGeom>
        </p:spPr>
      </p:pic>
      <p:sp>
        <p:nvSpPr>
          <p:cNvPr id="5" name="文本框 4"/>
          <p:cNvSpPr txBox="1"/>
          <p:nvPr/>
        </p:nvSpPr>
        <p:spPr>
          <a:xfrm>
            <a:off x="4676775" y="3849370"/>
            <a:ext cx="5760085" cy="1476375"/>
          </a:xfrm>
          <a:prstGeom prst="rect">
            <a:avLst/>
          </a:prstGeom>
          <a:solidFill>
            <a:schemeClr val="accent4">
              <a:lumMod val="40000"/>
              <a:lumOff val="60000"/>
            </a:schemeClr>
          </a:solidFill>
        </p:spPr>
        <p:txBody>
          <a:bodyPr wrap="square" rtlCol="0">
            <a:spAutoFit/>
          </a:bodyPr>
          <a:p>
            <a:r>
              <a:rPr lang="zh-CN" altLang="en-US">
                <a:solidFill>
                  <a:srgbClr val="FF0000"/>
                </a:solidFill>
              </a:rPr>
              <a:t>实习计划按要求填写完整后可点击保存。</a:t>
            </a:r>
            <a:endParaRPr lang="zh-CN" altLang="en-US">
              <a:solidFill>
                <a:srgbClr val="FF0000"/>
              </a:solidFill>
            </a:endParaRPr>
          </a:p>
          <a:p>
            <a:r>
              <a:rPr lang="zh-CN" altLang="en-US">
                <a:solidFill>
                  <a:srgbClr val="FF0000"/>
                </a:solidFill>
              </a:rPr>
              <a:t>若院系管理员确定此计划填写无误，需要发布。则可以选中该实习计划，点上方蓝色框</a:t>
            </a:r>
            <a:r>
              <a:rPr lang="en-US" altLang="zh-CN">
                <a:solidFill>
                  <a:srgbClr val="FF0000"/>
                </a:solidFill>
              </a:rPr>
              <a:t>“</a:t>
            </a:r>
            <a:r>
              <a:rPr lang="zh-CN" altLang="en-US">
                <a:solidFill>
                  <a:srgbClr val="FF0000"/>
                </a:solidFill>
              </a:rPr>
              <a:t>申请发布</a:t>
            </a:r>
            <a:r>
              <a:rPr lang="en-US" altLang="zh-CN">
                <a:solidFill>
                  <a:srgbClr val="FF0000"/>
                </a:solidFill>
              </a:rPr>
              <a:t>”</a:t>
            </a:r>
            <a:r>
              <a:rPr lang="zh-CN" altLang="en-US">
                <a:solidFill>
                  <a:srgbClr val="FF0000"/>
                </a:solidFill>
              </a:rPr>
              <a:t>，然后联系并等待学校管理员对实习计划的审核。</a:t>
            </a:r>
            <a:endParaRPr lang="zh-CN" altLang="en-US">
              <a:solidFill>
                <a:srgbClr val="FF0000"/>
              </a:solidFill>
            </a:endParaRPr>
          </a:p>
          <a:p>
            <a:endParaRPr lang="zh-CN" altLang="en-US">
              <a:solidFill>
                <a:srgbClr val="FF0000"/>
              </a:solidFill>
            </a:endParaRPr>
          </a:p>
        </p:txBody>
      </p:sp>
      <p:sp>
        <p:nvSpPr>
          <p:cNvPr id="9" name="椭圆 8"/>
          <p:cNvSpPr/>
          <p:nvPr/>
        </p:nvSpPr>
        <p:spPr>
          <a:xfrm>
            <a:off x="4737735" y="730250"/>
            <a:ext cx="746125" cy="4749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6" name="矩形 5"/>
          <p:cNvSpPr/>
          <p:nvPr/>
        </p:nvSpPr>
        <p:spPr>
          <a:xfrm>
            <a:off x="4604385" y="446405"/>
            <a:ext cx="295910" cy="337185"/>
          </a:xfrm>
          <a:prstGeom prst="rect">
            <a:avLst/>
          </a:prstGeom>
          <a:solidFill>
            <a:srgbClr val="FF0000"/>
          </a:solidFill>
          <a:ln>
            <a:noFill/>
          </a:ln>
        </p:spPr>
        <p:txBody>
          <a:bodyPr wrap="squar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1</a:t>
            </a:r>
            <a:endParaRPr lang="en-US" altLang="zh-CN" sz="1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nvPicPr>
        <p:blipFill>
          <a:blip r:embed="rId1"/>
          <a:stretch>
            <a:fillRect/>
          </a:stretch>
        </p:blipFill>
        <p:spPr>
          <a:xfrm>
            <a:off x="0" y="0"/>
            <a:ext cx="11579860" cy="6858000"/>
          </a:xfrm>
          <a:prstGeom prst="rect">
            <a:avLst/>
          </a:prstGeom>
        </p:spPr>
      </p:pic>
      <p:sp>
        <p:nvSpPr>
          <p:cNvPr id="5" name="文本框 4"/>
          <p:cNvSpPr txBox="1"/>
          <p:nvPr/>
        </p:nvSpPr>
        <p:spPr>
          <a:xfrm>
            <a:off x="4628515" y="3705860"/>
            <a:ext cx="5961380" cy="1198880"/>
          </a:xfrm>
          <a:prstGeom prst="rect">
            <a:avLst/>
          </a:prstGeom>
          <a:solidFill>
            <a:schemeClr val="accent4">
              <a:lumMod val="40000"/>
              <a:lumOff val="60000"/>
            </a:schemeClr>
          </a:solidFill>
        </p:spPr>
        <p:txBody>
          <a:bodyPr wrap="square" rtlCol="0">
            <a:spAutoFit/>
          </a:bodyPr>
          <a:p>
            <a:r>
              <a:rPr lang="zh-CN" altLang="en-US">
                <a:solidFill>
                  <a:srgbClr val="FF0000"/>
                </a:solidFill>
              </a:rPr>
              <a:t>学校管理员收到院系发布的实习计划申请后，需查看实习计划。若无问题，则可选中实习计划后点击</a:t>
            </a:r>
            <a:r>
              <a:rPr lang="en-US" altLang="zh-CN">
                <a:solidFill>
                  <a:srgbClr val="FF0000"/>
                </a:solidFill>
              </a:rPr>
              <a:t>“</a:t>
            </a:r>
            <a:r>
              <a:rPr lang="zh-CN" altLang="en-US">
                <a:solidFill>
                  <a:srgbClr val="FF0000"/>
                </a:solidFill>
              </a:rPr>
              <a:t>审核通过</a:t>
            </a:r>
            <a:r>
              <a:rPr lang="en-US" altLang="zh-CN">
                <a:solidFill>
                  <a:srgbClr val="FF0000"/>
                </a:solidFill>
              </a:rPr>
              <a:t>”</a:t>
            </a:r>
            <a:r>
              <a:rPr lang="zh-CN" altLang="en-US">
                <a:solidFill>
                  <a:srgbClr val="FF0000"/>
                </a:solidFill>
              </a:rPr>
              <a:t>。</a:t>
            </a:r>
            <a:endParaRPr lang="zh-CN" altLang="en-US">
              <a:solidFill>
                <a:srgbClr val="FF0000"/>
              </a:solidFill>
            </a:endParaRPr>
          </a:p>
          <a:p>
            <a:r>
              <a:rPr lang="zh-CN" altLang="en-US">
                <a:solidFill>
                  <a:srgbClr val="FF0000"/>
                </a:solidFill>
              </a:rPr>
              <a:t>注：审核通过的实习计划不可再次修改，只可修改调整实习报名的结束时间。</a:t>
            </a:r>
            <a:endParaRPr lang="zh-CN" altLang="en-US">
              <a:solidFill>
                <a:srgbClr val="FF0000"/>
              </a:solidFill>
            </a:endParaRPr>
          </a:p>
        </p:txBody>
      </p:sp>
      <p:sp>
        <p:nvSpPr>
          <p:cNvPr id="9" name="椭圆 8"/>
          <p:cNvSpPr/>
          <p:nvPr/>
        </p:nvSpPr>
        <p:spPr>
          <a:xfrm>
            <a:off x="1266825" y="950595"/>
            <a:ext cx="697230" cy="4749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6" name="矩形 5"/>
          <p:cNvSpPr/>
          <p:nvPr/>
        </p:nvSpPr>
        <p:spPr>
          <a:xfrm>
            <a:off x="1228090" y="613410"/>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1</a:t>
            </a:r>
            <a:endParaRPr lang="en-US" altLang="zh-CN" sz="1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nvPicPr>
        <p:blipFill>
          <a:blip r:embed="rId1"/>
          <a:stretch>
            <a:fillRect/>
          </a:stretch>
        </p:blipFill>
        <p:spPr>
          <a:xfrm>
            <a:off x="0" y="0"/>
            <a:ext cx="11900535" cy="6532880"/>
          </a:xfrm>
          <a:prstGeom prst="rect">
            <a:avLst/>
          </a:prstGeom>
        </p:spPr>
      </p:pic>
      <p:sp>
        <p:nvSpPr>
          <p:cNvPr id="5" name="文本框 4"/>
          <p:cNvSpPr txBox="1"/>
          <p:nvPr/>
        </p:nvSpPr>
        <p:spPr>
          <a:xfrm>
            <a:off x="7695565" y="4271645"/>
            <a:ext cx="4102100" cy="922020"/>
          </a:xfrm>
          <a:prstGeom prst="rect">
            <a:avLst/>
          </a:prstGeom>
          <a:solidFill>
            <a:schemeClr val="accent4">
              <a:lumMod val="40000"/>
              <a:lumOff val="60000"/>
            </a:schemeClr>
          </a:solidFill>
        </p:spPr>
        <p:txBody>
          <a:bodyPr wrap="square" rtlCol="0">
            <a:spAutoFit/>
          </a:bodyPr>
          <a:p>
            <a:r>
              <a:rPr lang="zh-CN" altLang="en-US">
                <a:solidFill>
                  <a:srgbClr val="FF0000"/>
                </a:solidFill>
              </a:rPr>
              <a:t>此为企业端的登录后页面显示。</a:t>
            </a:r>
            <a:endParaRPr lang="zh-CN" altLang="en-US">
              <a:solidFill>
                <a:srgbClr val="FF0000"/>
              </a:solidFill>
            </a:endParaRPr>
          </a:p>
          <a:p>
            <a:r>
              <a:rPr lang="zh-CN" altLang="en-US">
                <a:solidFill>
                  <a:srgbClr val="FF0000"/>
                </a:solidFill>
              </a:rPr>
              <a:t>企业端可点击最左侧</a:t>
            </a:r>
            <a:r>
              <a:rPr lang="en-US" altLang="zh-CN">
                <a:solidFill>
                  <a:srgbClr val="FF0000"/>
                </a:solidFill>
              </a:rPr>
              <a:t>“</a:t>
            </a:r>
            <a:r>
              <a:rPr lang="zh-CN" altLang="en-US">
                <a:solidFill>
                  <a:srgbClr val="FF0000"/>
                </a:solidFill>
              </a:rPr>
              <a:t>岗位管理</a:t>
            </a:r>
            <a:r>
              <a:rPr lang="en-US" altLang="zh-CN">
                <a:solidFill>
                  <a:srgbClr val="FF0000"/>
                </a:solidFill>
              </a:rPr>
              <a:t>-</a:t>
            </a:r>
            <a:r>
              <a:rPr lang="zh-CN" altLang="en-US">
                <a:solidFill>
                  <a:srgbClr val="FF0000"/>
                </a:solidFill>
              </a:rPr>
              <a:t>新增实习岗位</a:t>
            </a:r>
            <a:r>
              <a:rPr lang="en-US" altLang="zh-CN">
                <a:solidFill>
                  <a:srgbClr val="FF0000"/>
                </a:solidFill>
              </a:rPr>
              <a:t>”</a:t>
            </a:r>
            <a:r>
              <a:rPr lang="zh-CN" altLang="en-US">
                <a:solidFill>
                  <a:srgbClr val="FF0000"/>
                </a:solidFill>
              </a:rPr>
              <a:t>来发布该企业的实习岗位。</a:t>
            </a:r>
            <a:endParaRPr lang="zh-CN" altLang="en-US">
              <a:solidFill>
                <a:srgbClr val="FF0000"/>
              </a:solidFill>
            </a:endParaRPr>
          </a:p>
        </p:txBody>
      </p:sp>
      <p:sp>
        <p:nvSpPr>
          <p:cNvPr id="9" name="椭圆 8"/>
          <p:cNvSpPr/>
          <p:nvPr/>
        </p:nvSpPr>
        <p:spPr>
          <a:xfrm>
            <a:off x="206" y="892698"/>
            <a:ext cx="1186198" cy="4751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6" name="矩形 5"/>
          <p:cNvSpPr/>
          <p:nvPr/>
        </p:nvSpPr>
        <p:spPr>
          <a:xfrm>
            <a:off x="1207135" y="1030605"/>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1</a:t>
            </a:r>
            <a:endParaRPr lang="en-US" altLang="zh-CN" sz="1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nvPicPr>
        <p:blipFill>
          <a:blip r:embed="rId1"/>
          <a:stretch>
            <a:fillRect/>
          </a:stretch>
        </p:blipFill>
        <p:spPr>
          <a:xfrm>
            <a:off x="0" y="0"/>
            <a:ext cx="12192000" cy="6858000"/>
          </a:xfrm>
          <a:prstGeom prst="rect">
            <a:avLst/>
          </a:prstGeom>
        </p:spPr>
      </p:pic>
      <p:sp>
        <p:nvSpPr>
          <p:cNvPr id="5" name="文本框 4"/>
          <p:cNvSpPr txBox="1"/>
          <p:nvPr/>
        </p:nvSpPr>
        <p:spPr>
          <a:xfrm>
            <a:off x="392430" y="3602355"/>
            <a:ext cx="2310130" cy="1198880"/>
          </a:xfrm>
          <a:prstGeom prst="rect">
            <a:avLst/>
          </a:prstGeom>
          <a:solidFill>
            <a:schemeClr val="accent4">
              <a:lumMod val="40000"/>
              <a:lumOff val="60000"/>
            </a:schemeClr>
          </a:solidFill>
        </p:spPr>
        <p:txBody>
          <a:bodyPr wrap="square" rtlCol="0">
            <a:spAutoFit/>
          </a:bodyPr>
          <a:p>
            <a:r>
              <a:rPr lang="zh-CN" altLang="en-US">
                <a:solidFill>
                  <a:srgbClr val="FF0000"/>
                </a:solidFill>
                <a:sym typeface="+mn-ea"/>
              </a:rPr>
              <a:t>企业端可点击最左侧</a:t>
            </a:r>
            <a:r>
              <a:rPr lang="en-US" altLang="zh-CN">
                <a:solidFill>
                  <a:srgbClr val="FF0000"/>
                </a:solidFill>
                <a:sym typeface="+mn-ea"/>
              </a:rPr>
              <a:t>“</a:t>
            </a:r>
            <a:r>
              <a:rPr lang="zh-CN" altLang="en-US">
                <a:solidFill>
                  <a:srgbClr val="FF0000"/>
                </a:solidFill>
                <a:sym typeface="+mn-ea"/>
              </a:rPr>
              <a:t>岗位管理</a:t>
            </a:r>
            <a:r>
              <a:rPr lang="en-US" altLang="zh-CN">
                <a:solidFill>
                  <a:srgbClr val="FF0000"/>
                </a:solidFill>
                <a:sym typeface="+mn-ea"/>
              </a:rPr>
              <a:t>-</a:t>
            </a:r>
            <a:r>
              <a:rPr lang="zh-CN" altLang="en-US">
                <a:solidFill>
                  <a:srgbClr val="FF0000"/>
                </a:solidFill>
                <a:sym typeface="+mn-ea"/>
              </a:rPr>
              <a:t>新增实习岗位</a:t>
            </a:r>
            <a:r>
              <a:rPr lang="en-US" altLang="zh-CN">
                <a:solidFill>
                  <a:srgbClr val="FF0000"/>
                </a:solidFill>
                <a:sym typeface="+mn-ea"/>
              </a:rPr>
              <a:t>”</a:t>
            </a:r>
            <a:r>
              <a:rPr lang="zh-CN" altLang="en-US">
                <a:solidFill>
                  <a:srgbClr val="FF0000"/>
                </a:solidFill>
                <a:sym typeface="+mn-ea"/>
              </a:rPr>
              <a:t>来发布该企业的实习岗位。</a:t>
            </a:r>
            <a:endParaRPr lang="zh-CN" altLang="en-US"/>
          </a:p>
        </p:txBody>
      </p:sp>
      <p:sp>
        <p:nvSpPr>
          <p:cNvPr id="9" name="椭圆 8"/>
          <p:cNvSpPr/>
          <p:nvPr/>
        </p:nvSpPr>
        <p:spPr>
          <a:xfrm>
            <a:off x="1804241" y="1026683"/>
            <a:ext cx="1186198" cy="4751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6" name="矩形 5"/>
          <p:cNvSpPr/>
          <p:nvPr/>
        </p:nvSpPr>
        <p:spPr>
          <a:xfrm>
            <a:off x="2553335" y="693420"/>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1</a:t>
            </a:r>
            <a:endParaRPr lang="en-US" altLang="zh-CN" sz="1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nvPicPr>
        <p:blipFill>
          <a:blip r:embed="rId1"/>
          <a:stretch>
            <a:fillRect/>
          </a:stretch>
        </p:blipFill>
        <p:spPr>
          <a:xfrm>
            <a:off x="0" y="0"/>
            <a:ext cx="11687175" cy="6925310"/>
          </a:xfrm>
          <a:prstGeom prst="rect">
            <a:avLst/>
          </a:prstGeom>
        </p:spPr>
      </p:pic>
      <p:sp>
        <p:nvSpPr>
          <p:cNvPr id="5" name="文本框 4"/>
          <p:cNvSpPr txBox="1"/>
          <p:nvPr/>
        </p:nvSpPr>
        <p:spPr>
          <a:xfrm>
            <a:off x="104140" y="3845560"/>
            <a:ext cx="3229610" cy="2030095"/>
          </a:xfrm>
          <a:prstGeom prst="rect">
            <a:avLst/>
          </a:prstGeom>
          <a:solidFill>
            <a:schemeClr val="accent4">
              <a:lumMod val="40000"/>
              <a:lumOff val="60000"/>
            </a:schemeClr>
          </a:solidFill>
        </p:spPr>
        <p:txBody>
          <a:bodyPr wrap="square" rtlCol="0">
            <a:spAutoFit/>
          </a:bodyPr>
          <a:p>
            <a:r>
              <a:rPr lang="zh-CN" altLang="en-US">
                <a:solidFill>
                  <a:srgbClr val="FF0000"/>
                </a:solidFill>
              </a:rPr>
              <a:t>企业按照岗位要求填写后，可点击</a:t>
            </a:r>
            <a:r>
              <a:rPr lang="en-US" altLang="zh-CN">
                <a:solidFill>
                  <a:srgbClr val="FF0000"/>
                </a:solidFill>
              </a:rPr>
              <a:t>“</a:t>
            </a:r>
            <a:r>
              <a:rPr lang="zh-CN" altLang="en-US">
                <a:solidFill>
                  <a:srgbClr val="FF0000"/>
                </a:solidFill>
              </a:rPr>
              <a:t>保存岗位</a:t>
            </a:r>
            <a:r>
              <a:rPr lang="en-US" altLang="zh-CN">
                <a:solidFill>
                  <a:srgbClr val="FF0000"/>
                </a:solidFill>
              </a:rPr>
              <a:t>”</a:t>
            </a:r>
            <a:r>
              <a:rPr lang="zh-CN" altLang="en-US">
                <a:solidFill>
                  <a:srgbClr val="FF0000"/>
                </a:solidFill>
              </a:rPr>
              <a:t>或</a:t>
            </a:r>
            <a:r>
              <a:rPr lang="en-US" altLang="zh-CN">
                <a:solidFill>
                  <a:srgbClr val="FF0000"/>
                </a:solidFill>
              </a:rPr>
              <a:t>“</a:t>
            </a:r>
            <a:r>
              <a:rPr lang="zh-CN" altLang="en-US">
                <a:solidFill>
                  <a:srgbClr val="FF0000"/>
                </a:solidFill>
              </a:rPr>
              <a:t>发布岗位</a:t>
            </a:r>
            <a:r>
              <a:rPr lang="en-US" altLang="zh-CN">
                <a:solidFill>
                  <a:srgbClr val="FF0000"/>
                </a:solidFill>
              </a:rPr>
              <a:t>”</a:t>
            </a:r>
            <a:r>
              <a:rPr lang="zh-CN" altLang="en-US">
                <a:solidFill>
                  <a:srgbClr val="FF0000"/>
                </a:solidFill>
              </a:rPr>
              <a:t>。</a:t>
            </a:r>
            <a:endParaRPr lang="zh-CN" altLang="en-US">
              <a:solidFill>
                <a:srgbClr val="FF0000"/>
              </a:solidFill>
            </a:endParaRPr>
          </a:p>
          <a:p>
            <a:r>
              <a:rPr lang="zh-CN" altLang="en-US">
                <a:solidFill>
                  <a:srgbClr val="FF0000"/>
                </a:solidFill>
              </a:rPr>
              <a:t>若点击发布岗位，则此岗位可被报名。</a:t>
            </a:r>
            <a:endParaRPr lang="zh-CN" altLang="en-US">
              <a:solidFill>
                <a:srgbClr val="FF0000"/>
              </a:solidFill>
            </a:endParaRPr>
          </a:p>
          <a:p>
            <a:r>
              <a:rPr lang="zh-CN" altLang="en-US">
                <a:solidFill>
                  <a:srgbClr val="FF0000"/>
                </a:solidFill>
              </a:rPr>
              <a:t>若点击保存岗位，此岗位信息可修改、也可以后续再次点击发布。</a:t>
            </a:r>
            <a:endParaRPr lang="zh-CN" altLang="en-US">
              <a:solidFill>
                <a:srgbClr val="FF0000"/>
              </a:solidFill>
            </a:endParaRPr>
          </a:p>
        </p:txBody>
      </p:sp>
      <p:sp>
        <p:nvSpPr>
          <p:cNvPr id="9" name="椭圆 8"/>
          <p:cNvSpPr/>
          <p:nvPr/>
        </p:nvSpPr>
        <p:spPr>
          <a:xfrm>
            <a:off x="4813935" y="6068695"/>
            <a:ext cx="898525" cy="4749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6" name="椭圆 5"/>
          <p:cNvSpPr/>
          <p:nvPr/>
        </p:nvSpPr>
        <p:spPr>
          <a:xfrm>
            <a:off x="5688965" y="6068695"/>
            <a:ext cx="813435" cy="4749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7" name="矩形 6"/>
          <p:cNvSpPr/>
          <p:nvPr/>
        </p:nvSpPr>
        <p:spPr>
          <a:xfrm>
            <a:off x="5947410" y="5731510"/>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2</a:t>
            </a:r>
            <a:endParaRPr lang="en-US" altLang="zh-CN" sz="1600" b="1">
              <a:solidFill>
                <a:schemeClr val="tx1"/>
              </a:solidFill>
              <a:effectLst>
                <a:outerShdw blurRad="38100" dist="19050" dir="2700000" algn="tl" rotWithShape="0">
                  <a:schemeClr val="dk1">
                    <a:alpha val="40000"/>
                  </a:schemeClr>
                </a:outerShdw>
              </a:effectLst>
            </a:endParaRPr>
          </a:p>
        </p:txBody>
      </p:sp>
      <p:sp>
        <p:nvSpPr>
          <p:cNvPr id="8" name="矩形 7"/>
          <p:cNvSpPr/>
          <p:nvPr/>
        </p:nvSpPr>
        <p:spPr>
          <a:xfrm>
            <a:off x="4702810" y="5796915"/>
            <a:ext cx="287020" cy="337185"/>
          </a:xfrm>
          <a:prstGeom prst="rect">
            <a:avLst/>
          </a:prstGeom>
          <a:solidFill>
            <a:srgbClr val="FF0000"/>
          </a:solidFill>
          <a:ln>
            <a:noFill/>
          </a:ln>
        </p:spPr>
        <p:txBody>
          <a:bodyPr wrap="squar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1</a:t>
            </a:r>
            <a:endParaRPr lang="en-US" altLang="zh-CN" sz="1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24287" t="43210" b="-1"/>
          <a:stretch>
            <a:fillRect/>
          </a:stretch>
        </p:blipFill>
        <p:spPr>
          <a:xfrm rot="10800000">
            <a:off x="8049260" y="5131328"/>
            <a:ext cx="4142740" cy="1718310"/>
          </a:xfrm>
          <a:prstGeom prst="rect">
            <a:avLst/>
          </a:prstGeom>
        </p:spPr>
      </p:pic>
      <p:grpSp>
        <p:nvGrpSpPr>
          <p:cNvPr id="5" name="组合 4"/>
          <p:cNvGrpSpPr/>
          <p:nvPr/>
        </p:nvGrpSpPr>
        <p:grpSpPr>
          <a:xfrm>
            <a:off x="1" y="261552"/>
            <a:ext cx="12654582" cy="537027"/>
            <a:chOff x="5539771" y="214699"/>
            <a:chExt cx="5672720" cy="757412"/>
          </a:xfrm>
        </p:grpSpPr>
        <p:sp>
          <p:nvSpPr>
            <p:cNvPr id="6" name="文本框 3"/>
            <p:cNvSpPr txBox="1"/>
            <p:nvPr/>
          </p:nvSpPr>
          <p:spPr>
            <a:xfrm>
              <a:off x="5741755" y="214699"/>
              <a:ext cx="5470736" cy="737939"/>
            </a:xfrm>
            <a:prstGeom prst="rect">
              <a:avLst/>
            </a:prstGeom>
            <a:noFill/>
          </p:spPr>
          <p:txBody>
            <a:bodyPr wrap="square"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rPr>
                <a:t>实习报名阶段（学生端</a:t>
              </a:r>
              <a:r>
                <a:rPr lang="zh-CN" altLang="en-US" sz="2800" dirty="0" smtClean="0">
                  <a:solidFill>
                    <a:schemeClr val="accent2"/>
                  </a:solidFill>
                  <a:latin typeface="微软雅黑" panose="020B0503020204020204" pitchFamily="34" charset="-122"/>
                  <a:ea typeface="微软雅黑" panose="020B0503020204020204" pitchFamily="34" charset="-122"/>
                </a:rPr>
                <a:t>：报名</a:t>
              </a:r>
              <a:r>
                <a:rPr lang="zh-CN" altLang="en-US" sz="2800" dirty="0">
                  <a:solidFill>
                    <a:schemeClr val="accent2"/>
                  </a:solidFill>
                  <a:latin typeface="微软雅黑" panose="020B0503020204020204" pitchFamily="34" charset="-122"/>
                  <a:ea typeface="微软雅黑" panose="020B0503020204020204" pitchFamily="34" charset="-122"/>
                </a:rPr>
                <a:t>）</a:t>
              </a:r>
              <a:endParaRPr lang="zh-CN" altLang="en-US" sz="28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直接连接符 6"/>
            <p:cNvCxnSpPr/>
            <p:nvPr/>
          </p:nvCxnSpPr>
          <p:spPr>
            <a:xfrm>
              <a:off x="5539771" y="972111"/>
              <a:ext cx="5470736" cy="0"/>
            </a:xfrm>
            <a:prstGeom prst="line">
              <a:avLst/>
            </a:prstGeom>
            <a:ln w="28575"/>
          </p:spPr>
          <p:style>
            <a:lnRef idx="1">
              <a:schemeClr val="accent6"/>
            </a:lnRef>
            <a:fillRef idx="0">
              <a:schemeClr val="accent6"/>
            </a:fillRef>
            <a:effectRef idx="0">
              <a:schemeClr val="accent6"/>
            </a:effectRef>
            <a:fontRef idx="minor">
              <a:schemeClr val="tx1"/>
            </a:fontRef>
          </p:style>
        </p:cxnSp>
      </p:grpSp>
      <p:pic>
        <p:nvPicPr>
          <p:cNvPr id="3077" name="Picture 5" descr="C:\Users\Administrator\Desktop\教育厅\实习备案\操作手册\APP\app截图\实习报名2_2022111171248[00_00_08][20220120-1509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892" y="931527"/>
            <a:ext cx="2653925" cy="5760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dministrator\Desktop\教育厅\实习备案\操作手册\APP\app截图\实习报名2_2022111171248[00_00_16][20220120-15095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8472" y="931527"/>
            <a:ext cx="2653925" cy="57600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Administrator\Desktop\教育厅\实习备案\app素材\素材\实习报名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7587" y="112495"/>
            <a:ext cx="2170678" cy="6737143"/>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Administrator\Desktop\教育厅\实习备案\操作手册\APP\app截图\实习报名2_2022111171248[00_01_16][20220120-15111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03192" y="931527"/>
            <a:ext cx="2653925" cy="5760000"/>
          </a:xfrm>
          <a:prstGeom prst="rect">
            <a:avLst/>
          </a:prstGeom>
          <a:noFill/>
          <a:extLst>
            <a:ext uri="{909E8E84-426E-40DD-AFC4-6F175D3DCCD1}">
              <a14:hiddenFill xmlns:a14="http://schemas.microsoft.com/office/drawing/2010/main">
                <a:solidFill>
                  <a:srgbClr val="FFFFFF"/>
                </a:solidFill>
              </a14:hiddenFill>
            </a:ext>
          </a:extLst>
        </p:spPr>
      </p:pic>
      <p:sp>
        <p:nvSpPr>
          <p:cNvPr id="11" name="椭圆 10"/>
          <p:cNvSpPr/>
          <p:nvPr/>
        </p:nvSpPr>
        <p:spPr>
          <a:xfrm>
            <a:off x="1096424" y="4401671"/>
            <a:ext cx="988859" cy="5558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252299" y="1107350"/>
            <a:ext cx="2422360" cy="6676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043852" y="2719673"/>
            <a:ext cx="685995" cy="3910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8368265" y="3941067"/>
            <a:ext cx="3760982" cy="1477328"/>
          </a:xfrm>
          <a:prstGeom prst="rect">
            <a:avLst/>
          </a:prstGeom>
          <a:solidFill>
            <a:schemeClr val="accent4">
              <a:lumMod val="40000"/>
              <a:lumOff val="60000"/>
            </a:schemeClr>
          </a:solidFill>
        </p:spPr>
        <p:txBody>
          <a:bodyPr wrap="square" rtlCol="0">
            <a:spAutoFit/>
          </a:bodyPr>
          <a:lstStyle/>
          <a:p>
            <a:r>
              <a:rPr lang="zh-CN" altLang="zh-CN" b="1" dirty="0" smtClean="0">
                <a:solidFill>
                  <a:srgbClr val="FF0000"/>
                </a:solidFill>
              </a:rPr>
              <a:t>学生</a:t>
            </a:r>
            <a:r>
              <a:rPr lang="zh-CN" altLang="zh-CN" b="1" dirty="0">
                <a:solidFill>
                  <a:srgbClr val="FF0000"/>
                </a:solidFill>
              </a:rPr>
              <a:t>同时可以选择</a:t>
            </a:r>
            <a:r>
              <a:rPr lang="en-US" altLang="zh-CN" b="1" dirty="0">
                <a:solidFill>
                  <a:srgbClr val="FF0000"/>
                </a:solidFill>
              </a:rPr>
              <a:t>5</a:t>
            </a:r>
            <a:r>
              <a:rPr lang="zh-CN" altLang="zh-CN" b="1" dirty="0">
                <a:solidFill>
                  <a:srgbClr val="FF0000"/>
                </a:solidFill>
              </a:rPr>
              <a:t>个及以下的企业实习岗位</a:t>
            </a:r>
            <a:r>
              <a:rPr lang="zh-CN" altLang="en-US" b="1" dirty="0">
                <a:solidFill>
                  <a:srgbClr val="FF0000"/>
                </a:solidFill>
              </a:rPr>
              <a:t>；</a:t>
            </a:r>
            <a:endParaRPr lang="en-US" altLang="zh-CN" b="1" dirty="0">
              <a:solidFill>
                <a:srgbClr val="FF0000"/>
              </a:solidFill>
            </a:endParaRPr>
          </a:p>
          <a:p>
            <a:r>
              <a:rPr lang="zh-CN" altLang="zh-CN" b="1" dirty="0" smtClean="0">
                <a:solidFill>
                  <a:srgbClr val="FF0000"/>
                </a:solidFill>
              </a:rPr>
              <a:t>学生</a:t>
            </a:r>
            <a:r>
              <a:rPr lang="zh-CN" altLang="zh-CN" b="1" dirty="0">
                <a:solidFill>
                  <a:srgbClr val="FF0000"/>
                </a:solidFill>
              </a:rPr>
              <a:t>自主选择的实习岗位与学生所学专业大类不对口的</a:t>
            </a:r>
            <a:r>
              <a:rPr lang="zh-CN" altLang="zh-CN" b="1" dirty="0" smtClean="0">
                <a:solidFill>
                  <a:srgbClr val="FF0000"/>
                </a:solidFill>
              </a:rPr>
              <a:t>，需</a:t>
            </a:r>
            <a:r>
              <a:rPr lang="zh-CN" altLang="zh-CN" b="1" dirty="0">
                <a:solidFill>
                  <a:srgbClr val="FF0000"/>
                </a:solidFill>
              </a:rPr>
              <a:t>在线签署知情书</a:t>
            </a:r>
            <a:endParaRPr lang="zh-CN" altLang="en-US" b="1" dirty="0">
              <a:solidFill>
                <a:srgbClr val="FF0000"/>
              </a:solidFill>
            </a:endParaRPr>
          </a:p>
        </p:txBody>
      </p:sp>
      <p:sp>
        <p:nvSpPr>
          <p:cNvPr id="16" name="椭圆 15"/>
          <p:cNvSpPr/>
          <p:nvPr/>
        </p:nvSpPr>
        <p:spPr>
          <a:xfrm>
            <a:off x="6788496" y="6311153"/>
            <a:ext cx="988859" cy="3803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626200" y="2888197"/>
            <a:ext cx="988859" cy="5558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546975" y="5974080"/>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3</a:t>
            </a:r>
            <a:endParaRPr lang="en-US" altLang="zh-CN" sz="1600" b="1">
              <a:solidFill>
                <a:schemeClr val="tx1"/>
              </a:solidFill>
              <a:effectLst>
                <a:outerShdw blurRad="38100" dist="19050" dir="2700000" algn="tl" rotWithShape="0">
                  <a:schemeClr val="dk1">
                    <a:alpha val="40000"/>
                  </a:schemeClr>
                </a:outerShdw>
              </a:effectLst>
            </a:endParaRPr>
          </a:p>
        </p:txBody>
      </p:sp>
      <p:sp>
        <p:nvSpPr>
          <p:cNvPr id="2" name="矩形 1"/>
          <p:cNvSpPr/>
          <p:nvPr/>
        </p:nvSpPr>
        <p:spPr>
          <a:xfrm>
            <a:off x="4410075" y="784860"/>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2</a:t>
            </a:r>
            <a:endParaRPr lang="en-US" altLang="zh-CN" sz="1600" b="1">
              <a:solidFill>
                <a:schemeClr val="tx1"/>
              </a:solidFill>
              <a:effectLst>
                <a:outerShdw blurRad="38100" dist="19050" dir="2700000" algn="tl" rotWithShape="0">
                  <a:schemeClr val="dk1">
                    <a:alpha val="40000"/>
                  </a:schemeClr>
                </a:outerShdw>
              </a:effectLst>
            </a:endParaRPr>
          </a:p>
        </p:txBody>
      </p:sp>
      <p:sp>
        <p:nvSpPr>
          <p:cNvPr id="3" name="矩形 2"/>
          <p:cNvSpPr/>
          <p:nvPr/>
        </p:nvSpPr>
        <p:spPr>
          <a:xfrm>
            <a:off x="1283335" y="4064635"/>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1</a:t>
            </a:r>
            <a:endParaRPr lang="en-US" altLang="zh-CN" sz="1600" b="1">
              <a:solidFill>
                <a:schemeClr val="tx1"/>
              </a:solidFill>
              <a:effectLst>
                <a:outerShdw blurRad="38100" dist="19050" dir="2700000" algn="tl" rotWithShape="0">
                  <a:schemeClr val="dk1">
                    <a:alpha val="40000"/>
                  </a:schemeClr>
                </a:outerShdw>
              </a:effectLst>
            </a:endParaRPr>
          </a:p>
        </p:txBody>
      </p:sp>
      <p:sp>
        <p:nvSpPr>
          <p:cNvPr id="8" name="矩形 7"/>
          <p:cNvSpPr/>
          <p:nvPr/>
        </p:nvSpPr>
        <p:spPr>
          <a:xfrm>
            <a:off x="10319385" y="2550795"/>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4</a:t>
            </a:r>
            <a:endParaRPr lang="en-US" altLang="zh-CN" sz="1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wipe/>
  </p:transition>
  <p:timing>
    <p:tnLst>
      <p:par>
        <p:cTn id="1" dur="indefinite" restart="never" nodeType="tmRoot"/>
      </p:par>
    </p:tnLst>
    <p:bldLst>
      <p:bldP spid="11" grpId="0" animBg="1"/>
      <p:bldP spid="13" grpId="0" animBg="1"/>
      <p:bldP spid="15" grpId="0" animBg="1"/>
      <p:bldP spid="10"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24287" t="43210" b="-1"/>
          <a:stretch>
            <a:fillRect/>
          </a:stretch>
        </p:blipFill>
        <p:spPr>
          <a:xfrm rot="10800000">
            <a:off x="8049260" y="5131328"/>
            <a:ext cx="4142740" cy="1718310"/>
          </a:xfrm>
          <a:prstGeom prst="rect">
            <a:avLst/>
          </a:prstGeom>
        </p:spPr>
      </p:pic>
      <p:sp>
        <p:nvSpPr>
          <p:cNvPr id="9" name="文本框 3"/>
          <p:cNvSpPr txBox="1"/>
          <p:nvPr/>
        </p:nvSpPr>
        <p:spPr>
          <a:xfrm>
            <a:off x="450583" y="261551"/>
            <a:ext cx="5388155" cy="523220"/>
          </a:xfrm>
          <a:prstGeom prst="rect">
            <a:avLst/>
          </a:prstGeom>
          <a:noFill/>
        </p:spPr>
        <p:txBody>
          <a:bodyPr wrap="square"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rPr>
              <a:t>实习报名阶段（企业端：签约）</a:t>
            </a:r>
            <a:endParaRPr lang="zh-CN" altLang="en-US" sz="28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0" name="直接连接符 9"/>
          <p:cNvCxnSpPr/>
          <p:nvPr/>
        </p:nvCxnSpPr>
        <p:spPr>
          <a:xfrm>
            <a:off x="-1" y="784771"/>
            <a:ext cx="12204000" cy="0"/>
          </a:xfrm>
          <a:prstGeom prst="line">
            <a:avLst/>
          </a:prstGeom>
          <a:ln w="28575"/>
        </p:spPr>
        <p:style>
          <a:lnRef idx="1">
            <a:schemeClr val="accent6"/>
          </a:lnRef>
          <a:fillRef idx="0">
            <a:schemeClr val="accent6"/>
          </a:fillRef>
          <a:effectRef idx="0">
            <a:schemeClr val="accent6"/>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67" y="880533"/>
            <a:ext cx="11969265" cy="3632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椭圆 4"/>
          <p:cNvSpPr/>
          <p:nvPr/>
        </p:nvSpPr>
        <p:spPr>
          <a:xfrm>
            <a:off x="16779" y="2139193"/>
            <a:ext cx="899284" cy="494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34253" y="2235510"/>
            <a:ext cx="746885" cy="59157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64799" y="1644767"/>
            <a:ext cx="1223927" cy="494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Inhaltsplatzhalter 4"/>
          <p:cNvSpPr txBox="1"/>
          <p:nvPr/>
        </p:nvSpPr>
        <p:spPr>
          <a:xfrm>
            <a:off x="5177426" y="3376369"/>
            <a:ext cx="4330728" cy="830580"/>
          </a:xfrm>
          <a:prstGeom prst="rect">
            <a:avLst/>
          </a:prstGeom>
          <a:solidFill>
            <a:schemeClr val="accent4">
              <a:lumMod val="40000"/>
              <a:lumOff val="60000"/>
            </a:schemeClr>
          </a:solidFill>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en-US" sz="1800" dirty="0" smtClean="0">
                <a:solidFill>
                  <a:srgbClr val="FF0000"/>
                </a:solidFill>
                <a:latin typeface="等线 Light" panose="02010600030101010101" charset="-122"/>
              </a:rPr>
              <a:t>学生报名后，企业可在此页面点击同意学生签约。同意后，企业为学生本次实习企业。</a:t>
            </a:r>
            <a:endParaRPr lang="en-US" altLang="zh-CN" sz="1800" dirty="0" smtClean="0">
              <a:solidFill>
                <a:srgbClr val="FF0000"/>
              </a:solidFill>
              <a:latin typeface="等线 Light" panose="02010600030101010101" charset="-122"/>
            </a:endParaRPr>
          </a:p>
        </p:txBody>
      </p:sp>
      <p:sp>
        <p:nvSpPr>
          <p:cNvPr id="2" name="矩形 1"/>
          <p:cNvSpPr/>
          <p:nvPr/>
        </p:nvSpPr>
        <p:spPr>
          <a:xfrm>
            <a:off x="2129155" y="1317625"/>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1</a:t>
            </a:r>
            <a:endParaRPr lang="en-US" altLang="zh-CN" sz="1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wipe/>
  </p:transition>
  <p:timing>
    <p:tnLst>
      <p:par>
        <p:cTn id="1" dur="indefinite" restart="never" nodeType="tmRoot"/>
      </p:par>
    </p:tnLst>
    <p:bldLst>
      <p:bldP spid="5" grpId="0" animBg="1"/>
      <p:bldP spid="11" grpId="0" animBg="1"/>
      <p:bldP spid="12"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nvPicPr>
        <p:blipFill>
          <a:blip r:embed="rId1"/>
          <a:stretch>
            <a:fillRect/>
          </a:stretch>
        </p:blipFill>
        <p:spPr>
          <a:xfrm>
            <a:off x="0" y="0"/>
            <a:ext cx="12030075" cy="6858000"/>
          </a:xfrm>
          <a:prstGeom prst="rect">
            <a:avLst/>
          </a:prstGeom>
        </p:spPr>
      </p:pic>
      <p:sp>
        <p:nvSpPr>
          <p:cNvPr id="5" name="文本框 4"/>
          <p:cNvSpPr txBox="1"/>
          <p:nvPr/>
        </p:nvSpPr>
        <p:spPr>
          <a:xfrm>
            <a:off x="3967480" y="3602355"/>
            <a:ext cx="6785610" cy="922020"/>
          </a:xfrm>
          <a:prstGeom prst="rect">
            <a:avLst/>
          </a:prstGeom>
          <a:solidFill>
            <a:schemeClr val="accent4">
              <a:lumMod val="40000"/>
              <a:lumOff val="60000"/>
            </a:schemeClr>
          </a:solidFill>
        </p:spPr>
        <p:txBody>
          <a:bodyPr wrap="square" rtlCol="0">
            <a:spAutoFit/>
          </a:bodyPr>
          <a:p>
            <a:r>
              <a:rPr lang="zh-CN" altLang="en-US">
                <a:solidFill>
                  <a:srgbClr val="FF0000"/>
                </a:solidFill>
              </a:rPr>
              <a:t>学生与实习单位完成初步签约后，学校需在规定的时间内与相关企业签署实习协议，生成电子版校企合作协议。学校管理员可在此页面与企业进行签约。</a:t>
            </a:r>
            <a:endParaRPr lang="zh-CN" altLang="en-US">
              <a:solidFill>
                <a:srgbClr val="FF0000"/>
              </a:solidFill>
            </a:endParaRPr>
          </a:p>
        </p:txBody>
      </p:sp>
      <p:sp>
        <p:nvSpPr>
          <p:cNvPr id="9" name="椭圆 8"/>
          <p:cNvSpPr/>
          <p:nvPr/>
        </p:nvSpPr>
        <p:spPr>
          <a:xfrm>
            <a:off x="1354026" y="930798"/>
            <a:ext cx="1186198" cy="4751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6" name="矩形 5"/>
          <p:cNvSpPr/>
          <p:nvPr/>
        </p:nvSpPr>
        <p:spPr>
          <a:xfrm>
            <a:off x="1353820" y="637540"/>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1</a:t>
            </a:r>
            <a:endParaRPr lang="en-US" altLang="zh-CN" sz="1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50583" y="261551"/>
            <a:ext cx="7804184" cy="523220"/>
          </a:xfrm>
          <a:prstGeom prst="rect">
            <a:avLst/>
          </a:prstGeom>
          <a:noFill/>
        </p:spPr>
        <p:txBody>
          <a:bodyPr wrap="square"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rPr>
              <a:t>实习报名阶段（</a:t>
            </a:r>
            <a:r>
              <a:rPr lang="zh-CN" altLang="en-US" sz="2800" dirty="0" smtClean="0">
                <a:solidFill>
                  <a:schemeClr val="accent2"/>
                </a:solidFill>
                <a:latin typeface="微软雅黑" panose="020B0503020204020204" pitchFamily="34" charset="-122"/>
                <a:ea typeface="微软雅黑" panose="020B0503020204020204" pitchFamily="34" charset="-122"/>
              </a:rPr>
              <a:t>学校：</a:t>
            </a:r>
            <a:r>
              <a:rPr lang="zh-CN" altLang="en-US" sz="2800" dirty="0">
                <a:solidFill>
                  <a:schemeClr val="accent2"/>
                </a:solidFill>
                <a:latin typeface="微软雅黑" panose="020B0503020204020204" pitchFamily="34" charset="-122"/>
                <a:ea typeface="微软雅黑" panose="020B0503020204020204" pitchFamily="34" charset="-122"/>
              </a:rPr>
              <a:t>实习编班分组）</a:t>
            </a:r>
            <a:endParaRPr lang="zh-CN" altLang="en-US" sz="28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5" name="直接连接符 4"/>
          <p:cNvCxnSpPr/>
          <p:nvPr/>
        </p:nvCxnSpPr>
        <p:spPr>
          <a:xfrm flipV="1">
            <a:off x="0" y="780648"/>
            <a:ext cx="12204000" cy="1200"/>
          </a:xfrm>
          <a:prstGeom prst="line">
            <a:avLst/>
          </a:prstGeom>
          <a:ln w="28575"/>
        </p:spPr>
        <p:style>
          <a:lnRef idx="1">
            <a:schemeClr val="accent6"/>
          </a:lnRef>
          <a:fillRef idx="0">
            <a:schemeClr val="accent6"/>
          </a:fillRef>
          <a:effectRef idx="0">
            <a:schemeClr val="accent6"/>
          </a:effectRef>
          <a:fontRef idx="minor">
            <a:schemeClr val="tx1"/>
          </a:fontRef>
        </p:style>
      </p:cxnSp>
      <p:pic>
        <p:nvPicPr>
          <p:cNvPr id="6" name="图片 5"/>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24287" t="43210" b="-1"/>
          <a:stretch>
            <a:fillRect/>
          </a:stretch>
        </p:blipFill>
        <p:spPr>
          <a:xfrm rot="10800000">
            <a:off x="8049260" y="5131328"/>
            <a:ext cx="4142740" cy="1718310"/>
          </a:xfrm>
          <a:prstGeom prst="rect">
            <a:avLst/>
          </a:prstGeom>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2" y="823207"/>
            <a:ext cx="11880000" cy="4270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椭圆 7"/>
          <p:cNvSpPr/>
          <p:nvPr/>
        </p:nvSpPr>
        <p:spPr>
          <a:xfrm>
            <a:off x="260060" y="2441197"/>
            <a:ext cx="899284" cy="494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308684" y="2441196"/>
            <a:ext cx="449642" cy="9311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400963" y="1535186"/>
            <a:ext cx="899284" cy="494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2111" y="1656826"/>
            <a:ext cx="6592016" cy="3740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椭圆 11"/>
          <p:cNvSpPr/>
          <p:nvPr/>
        </p:nvSpPr>
        <p:spPr>
          <a:xfrm>
            <a:off x="3122104" y="3842158"/>
            <a:ext cx="449642" cy="402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2903708" y="4798502"/>
            <a:ext cx="1534068" cy="5117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887361" y="2996000"/>
            <a:ext cx="1619075" cy="5117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411825" y="2945667"/>
            <a:ext cx="449642" cy="402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0868" y="3911828"/>
            <a:ext cx="3604884" cy="2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p:cNvSpPr txBox="1"/>
          <p:nvPr/>
        </p:nvSpPr>
        <p:spPr>
          <a:xfrm>
            <a:off x="6170930" y="384810"/>
            <a:ext cx="6021070" cy="1753235"/>
          </a:xfrm>
          <a:prstGeom prst="rect">
            <a:avLst/>
          </a:prstGeom>
          <a:solidFill>
            <a:schemeClr val="accent4">
              <a:lumMod val="40000"/>
              <a:lumOff val="60000"/>
            </a:schemeClr>
          </a:solidFill>
        </p:spPr>
        <p:txBody>
          <a:bodyPr wrap="square" rtlCol="0">
            <a:spAutoFit/>
          </a:bodyPr>
          <a:p>
            <a:r>
              <a:rPr lang="zh-CN" altLang="en-US">
                <a:solidFill>
                  <a:srgbClr val="FF0000"/>
                </a:solidFill>
              </a:rPr>
              <a:t>学校完成与学生报名的实习企业签约后，可对实习学生进行编班分组，并指定实习指导教师。</a:t>
            </a:r>
            <a:endParaRPr lang="zh-CN" altLang="en-US">
              <a:solidFill>
                <a:srgbClr val="FF0000"/>
              </a:solidFill>
            </a:endParaRPr>
          </a:p>
          <a:p>
            <a:r>
              <a:rPr lang="en-US" altLang="zh-CN">
                <a:solidFill>
                  <a:srgbClr val="FF0000"/>
                </a:solidFill>
              </a:rPr>
              <a:t>1</a:t>
            </a:r>
            <a:r>
              <a:rPr lang="zh-CN" altLang="en-US">
                <a:solidFill>
                  <a:srgbClr val="FF0000"/>
                </a:solidFill>
              </a:rPr>
              <a:t>、选择学生，点击【选择实习分组】按钮，对实习学生进行编班分组，分配指导老师，点击【保存】按钮完成操作。</a:t>
            </a:r>
            <a:endParaRPr lang="zh-CN" altLang="en-US">
              <a:solidFill>
                <a:srgbClr val="FF0000"/>
              </a:solidFill>
            </a:endParaRPr>
          </a:p>
          <a:p>
            <a:r>
              <a:rPr lang="en-US" altLang="zh-CN">
                <a:solidFill>
                  <a:srgbClr val="FF0000"/>
                </a:solidFill>
              </a:rPr>
              <a:t>2</a:t>
            </a:r>
            <a:r>
              <a:rPr lang="zh-CN" altLang="en-US">
                <a:solidFill>
                  <a:srgbClr val="FF0000"/>
                </a:solidFill>
              </a:rPr>
              <a:t>、若无实习分组分组或需要新增实习分组，则重新设置一个小组信息，并点击新增保存分组后，再对学生进行分组。</a:t>
            </a:r>
            <a:endParaRPr lang="zh-CN" altLang="en-US">
              <a:solidFill>
                <a:srgbClr val="FF0000"/>
              </a:solidFill>
            </a:endParaRPr>
          </a:p>
        </p:txBody>
      </p:sp>
      <p:sp>
        <p:nvSpPr>
          <p:cNvPr id="3" name="矩形 2"/>
          <p:cNvSpPr/>
          <p:nvPr/>
        </p:nvSpPr>
        <p:spPr>
          <a:xfrm>
            <a:off x="1702435" y="1198245"/>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1</a:t>
            </a:r>
            <a:endParaRPr lang="en-US" altLang="zh-CN" sz="1600" b="1">
              <a:solidFill>
                <a:schemeClr val="tx1"/>
              </a:solidFill>
              <a:effectLst>
                <a:outerShdw blurRad="38100" dist="19050" dir="2700000" algn="tl" rotWithShape="0">
                  <a:schemeClr val="dk1">
                    <a:alpha val="40000"/>
                  </a:schemeClr>
                </a:outerShdw>
              </a:effectLst>
            </a:endParaRPr>
          </a:p>
        </p:txBody>
      </p:sp>
      <p:sp>
        <p:nvSpPr>
          <p:cNvPr id="7" name="矩形 6"/>
          <p:cNvSpPr/>
          <p:nvPr/>
        </p:nvSpPr>
        <p:spPr>
          <a:xfrm>
            <a:off x="8100695" y="2658745"/>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2</a:t>
            </a:r>
            <a:endParaRPr lang="en-US" altLang="zh-CN" sz="1600" b="1">
              <a:solidFill>
                <a:schemeClr val="tx1"/>
              </a:solidFill>
              <a:effectLst>
                <a:outerShdw blurRad="38100" dist="19050" dir="2700000" algn="tl" rotWithShape="0">
                  <a:schemeClr val="dk1">
                    <a:alpha val="40000"/>
                  </a:schemeClr>
                </a:outerShdw>
              </a:effectLst>
            </a:endParaRPr>
          </a:p>
        </p:txBody>
      </p:sp>
      <p:pic>
        <p:nvPicPr>
          <p:cNvPr id="11" name="图片 10"/>
          <p:cNvPicPr>
            <a:picLocks noChangeAspect="1"/>
          </p:cNvPicPr>
          <p:nvPr/>
        </p:nvPicPr>
        <p:blipFill>
          <a:blip r:embed="rId6"/>
          <a:stretch>
            <a:fillRect/>
          </a:stretch>
        </p:blipFill>
        <p:spPr>
          <a:xfrm>
            <a:off x="2872105" y="1275080"/>
            <a:ext cx="2425065" cy="3301365"/>
          </a:xfrm>
          <a:prstGeom prst="rect">
            <a:avLst/>
          </a:prstGeom>
        </p:spPr>
      </p:pic>
    </p:spTree>
  </p:cSld>
  <p:clrMapOvr>
    <a:masterClrMapping/>
  </p:clrMapOvr>
  <p:transition spd="slow">
    <p:wipe/>
  </p:transition>
  <p:timing>
    <p:tnLst>
      <p:par>
        <p:cTn id="1" dur="indefinite" restart="never" nodeType="tmRoot"/>
      </p:par>
    </p:tnLst>
    <p:bldLst>
      <p:bldP spid="8" grpId="0" animBg="1"/>
      <p:bldP spid="9" grpId="0" animBg="1"/>
      <p:bldP spid="10" grpId="0" animBg="1"/>
      <p:bldP spid="12" grpId="0" animBg="1"/>
      <p:bldP spid="13"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24287" t="43210" b="-1"/>
          <a:stretch>
            <a:fillRect/>
          </a:stretch>
        </p:blipFill>
        <p:spPr>
          <a:xfrm rot="10800000">
            <a:off x="8049260" y="5131328"/>
            <a:ext cx="4142740" cy="1718310"/>
          </a:xfrm>
          <a:prstGeom prst="rect">
            <a:avLst/>
          </a:prstGeom>
        </p:spPr>
      </p:pic>
      <p:sp>
        <p:nvSpPr>
          <p:cNvPr id="6" name="文本框 3"/>
          <p:cNvSpPr txBox="1"/>
          <p:nvPr/>
        </p:nvSpPr>
        <p:spPr>
          <a:xfrm>
            <a:off x="450583" y="261551"/>
            <a:ext cx="11754678" cy="523220"/>
          </a:xfrm>
          <a:prstGeom prst="rect">
            <a:avLst/>
          </a:prstGeom>
          <a:noFill/>
        </p:spPr>
        <p:txBody>
          <a:bodyPr wrap="square"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rPr>
              <a:t>实习管理阶段（</a:t>
            </a:r>
            <a:r>
              <a:rPr lang="zh-CN" altLang="en-US" sz="2800" dirty="0" smtClean="0">
                <a:solidFill>
                  <a:schemeClr val="accent2"/>
                </a:solidFill>
                <a:latin typeface="微软雅黑" panose="020B0503020204020204" pitchFamily="34" charset="-122"/>
                <a:ea typeface="微软雅黑" panose="020B0503020204020204" pitchFamily="34" charset="-122"/>
              </a:rPr>
              <a:t>教师：</a:t>
            </a:r>
            <a:r>
              <a:rPr lang="zh-CN" altLang="en-US" sz="2800" dirty="0">
                <a:solidFill>
                  <a:schemeClr val="accent2"/>
                </a:solidFill>
                <a:latin typeface="微软雅黑" panose="020B0503020204020204" pitchFamily="34" charset="-122"/>
                <a:ea typeface="微软雅黑" panose="020B0503020204020204" pitchFamily="34" charset="-122"/>
              </a:rPr>
              <a:t>实习出发）</a:t>
            </a:r>
            <a:endParaRPr lang="zh-CN" altLang="en-US" sz="28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直接连接符 6"/>
          <p:cNvCxnSpPr/>
          <p:nvPr/>
        </p:nvCxnSpPr>
        <p:spPr>
          <a:xfrm>
            <a:off x="4296" y="825037"/>
            <a:ext cx="12204000" cy="0"/>
          </a:xfrm>
          <a:prstGeom prst="line">
            <a:avLst/>
          </a:prstGeom>
          <a:ln w="28575"/>
        </p:spPr>
        <p:style>
          <a:lnRef idx="1">
            <a:schemeClr val="accent6"/>
          </a:lnRef>
          <a:fillRef idx="0">
            <a:schemeClr val="accent6"/>
          </a:fillRef>
          <a:effectRef idx="0">
            <a:schemeClr val="accent6"/>
          </a:effectRef>
          <a:fontRef idx="minor">
            <a:schemeClr val="tx1"/>
          </a:fontRef>
        </p:style>
      </p:cxnSp>
      <p:pic>
        <p:nvPicPr>
          <p:cNvPr id="3" name="图片 2"/>
          <p:cNvPicPr>
            <a:picLocks noChangeAspect="1"/>
          </p:cNvPicPr>
          <p:nvPr/>
        </p:nvPicPr>
        <p:blipFill>
          <a:blip r:embed="rId3"/>
          <a:stretch>
            <a:fillRect/>
          </a:stretch>
        </p:blipFill>
        <p:spPr>
          <a:xfrm>
            <a:off x="13261" y="922828"/>
            <a:ext cx="12192000" cy="4212244"/>
          </a:xfrm>
          <a:prstGeom prst="rect">
            <a:avLst/>
          </a:prstGeom>
        </p:spPr>
      </p:pic>
      <p:sp>
        <p:nvSpPr>
          <p:cNvPr id="8" name="椭圆 7"/>
          <p:cNvSpPr/>
          <p:nvPr/>
        </p:nvSpPr>
        <p:spPr>
          <a:xfrm>
            <a:off x="13261" y="2072455"/>
            <a:ext cx="1200150" cy="552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581150" y="2219886"/>
            <a:ext cx="333376" cy="6815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566862" y="1777180"/>
            <a:ext cx="695327" cy="2952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966595" y="1440180"/>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1</a:t>
            </a:r>
            <a:endParaRPr lang="en-US" altLang="zh-CN" sz="1600" b="1">
              <a:solidFill>
                <a:schemeClr val="tx1"/>
              </a:solidFill>
              <a:effectLst>
                <a:outerShdw blurRad="38100" dist="19050" dir="2700000" algn="tl" rotWithShape="0">
                  <a:schemeClr val="dk1">
                    <a:alpha val="40000"/>
                  </a:schemeClr>
                </a:outerShdw>
              </a:effectLst>
            </a:endParaRPr>
          </a:p>
        </p:txBody>
      </p:sp>
      <p:sp>
        <p:nvSpPr>
          <p:cNvPr id="5" name="文本框 4"/>
          <p:cNvSpPr txBox="1"/>
          <p:nvPr/>
        </p:nvSpPr>
        <p:spPr>
          <a:xfrm>
            <a:off x="5501005" y="4394200"/>
            <a:ext cx="4246245" cy="645160"/>
          </a:xfrm>
          <a:prstGeom prst="rect">
            <a:avLst/>
          </a:prstGeom>
          <a:solidFill>
            <a:schemeClr val="accent4">
              <a:lumMod val="40000"/>
              <a:lumOff val="60000"/>
            </a:schemeClr>
          </a:solidFill>
        </p:spPr>
        <p:txBody>
          <a:bodyPr wrap="square" rtlCol="0">
            <a:spAutoFit/>
          </a:bodyPr>
          <a:p>
            <a:r>
              <a:rPr lang="en-US" altLang="zh-CN">
                <a:solidFill>
                  <a:srgbClr val="FF0000"/>
                </a:solidFill>
              </a:rPr>
              <a:t>1</a:t>
            </a:r>
            <a:r>
              <a:rPr lang="zh-CN" altLang="en-US">
                <a:solidFill>
                  <a:srgbClr val="FF0000"/>
                </a:solidFill>
              </a:rPr>
              <a:t>、学生实习出发后，指导老师需点击实习出发按钮。</a:t>
            </a:r>
            <a:endParaRPr lang="zh-CN" altLang="en-US">
              <a:solidFill>
                <a:srgbClr val="FF0000"/>
              </a:solidFill>
            </a:endParaRPr>
          </a:p>
        </p:txBody>
      </p:sp>
    </p:spTree>
  </p:cSld>
  <p:clrMapOvr>
    <a:masterClrMapping/>
  </p:clrMapOvr>
  <p:transition spd="slow">
    <p:wipe/>
  </p:transition>
  <p:timing>
    <p:tnLst>
      <p:par>
        <p:cTn id="1" dur="indefinite" restart="never" nodeType="tmRoot"/>
      </p:par>
    </p:tnLst>
    <p:bldLst>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11" name="图片 10"/>
          <p:cNvPicPr>
            <a:picLocks noChangeAspect="1"/>
          </p:cNvPicPr>
          <p:nvPr/>
        </p:nvPicPr>
        <p:blipFill>
          <a:blip r:embed="rId1"/>
          <a:srcRect l="-474" t="278" r="474" b="2519"/>
          <a:stretch>
            <a:fillRect/>
          </a:stretch>
        </p:blipFill>
        <p:spPr>
          <a:xfrm>
            <a:off x="93345" y="0"/>
            <a:ext cx="12192000" cy="6858000"/>
          </a:xfrm>
          <a:prstGeom prst="rect">
            <a:avLst/>
          </a:prstGeom>
        </p:spPr>
      </p:pic>
      <p:sp>
        <p:nvSpPr>
          <p:cNvPr id="13" name="文本框 12"/>
          <p:cNvSpPr txBox="1"/>
          <p:nvPr/>
        </p:nvSpPr>
        <p:spPr>
          <a:xfrm>
            <a:off x="1524000" y="3682365"/>
            <a:ext cx="9537065" cy="2861310"/>
          </a:xfrm>
          <a:prstGeom prst="rect">
            <a:avLst/>
          </a:prstGeom>
          <a:solidFill>
            <a:schemeClr val="accent4">
              <a:lumMod val="40000"/>
              <a:lumOff val="60000"/>
            </a:schemeClr>
          </a:solidFill>
        </p:spPr>
        <p:txBody>
          <a:bodyPr wrap="square" rtlCol="0">
            <a:spAutoFit/>
          </a:bodyPr>
          <a:p>
            <a:r>
              <a:rPr lang="en-US" altLang="zh-CN"/>
              <a:t>   </a:t>
            </a:r>
            <a:r>
              <a:rPr lang="en-US" altLang="zh-CN">
                <a:ea typeface="+mn-lt"/>
                <a:cs typeface="+mn-lt"/>
              </a:rPr>
              <a:t>  </a:t>
            </a:r>
            <a:r>
              <a:rPr lang="zh-CN" altLang="en-US">
                <a:solidFill>
                  <a:srgbClr val="FF0000"/>
                </a:solidFill>
                <a:ea typeface="+mn-lt"/>
                <a:cs typeface="+mn-lt"/>
              </a:rPr>
              <a:t>当与企业联系好，需要企业进入实习备案平台时。首先需要确认企业是否已经进入存在于实习备案平台。</a:t>
            </a:r>
            <a:endParaRPr lang="zh-CN" altLang="en-US">
              <a:solidFill>
                <a:srgbClr val="FF0000"/>
              </a:solidFill>
              <a:ea typeface="+mn-lt"/>
              <a:cs typeface="+mn-lt"/>
            </a:endParaRPr>
          </a:p>
          <a:p>
            <a:r>
              <a:rPr lang="en-US" altLang="zh-CN">
                <a:solidFill>
                  <a:srgbClr val="FF0000"/>
                </a:solidFill>
                <a:ea typeface="+mn-lt"/>
                <a:cs typeface="+mn-lt"/>
              </a:rPr>
              <a:t>     </a:t>
            </a:r>
            <a:r>
              <a:rPr lang="zh-CN" altLang="en-US">
                <a:solidFill>
                  <a:srgbClr val="FF0000"/>
                </a:solidFill>
                <a:ea typeface="+mn-lt"/>
                <a:cs typeface="+mn-lt"/>
              </a:rPr>
              <a:t>确认方式如下：</a:t>
            </a:r>
            <a:endParaRPr lang="zh-CN" altLang="en-US">
              <a:solidFill>
                <a:srgbClr val="FF0000"/>
              </a:solidFill>
              <a:ea typeface="+mn-lt"/>
              <a:cs typeface="+mn-lt"/>
            </a:endParaRPr>
          </a:p>
          <a:p>
            <a:r>
              <a:rPr lang="zh-CN" altLang="en-US">
                <a:solidFill>
                  <a:srgbClr val="FF0000"/>
                </a:solidFill>
                <a:ea typeface="+mn-lt"/>
                <a:cs typeface="+mn-lt"/>
              </a:rPr>
              <a:t>  1、点击“合作单位管理”--“企事业单位库”输入企事业单位名称进行搜索。如图所示搜索“河南骏捷物业服务有限公司”，可以在“企事业单位库中搜索到相关信息”，则说明该企业已进入平台内。</a:t>
            </a:r>
            <a:endParaRPr lang="zh-CN" altLang="en-US">
              <a:solidFill>
                <a:srgbClr val="FF0000"/>
              </a:solidFill>
              <a:ea typeface="+mn-lt"/>
              <a:cs typeface="+mn-lt"/>
            </a:endParaRPr>
          </a:p>
          <a:p>
            <a:r>
              <a:rPr lang="en-US" altLang="zh-CN">
                <a:solidFill>
                  <a:srgbClr val="FF0000"/>
                </a:solidFill>
                <a:ea typeface="+mn-lt"/>
                <a:cs typeface="+mn-lt"/>
              </a:rPr>
              <a:t> 2</a:t>
            </a:r>
            <a:r>
              <a:rPr lang="zh-CN" altLang="en-US">
                <a:solidFill>
                  <a:srgbClr val="FF0000"/>
                </a:solidFill>
                <a:ea typeface="+mn-lt"/>
                <a:cs typeface="+mn-lt"/>
              </a:rPr>
              <a:t>、可点击右侧</a:t>
            </a:r>
            <a:r>
              <a:rPr lang="en-US" altLang="zh-CN">
                <a:solidFill>
                  <a:srgbClr val="FF0000"/>
                </a:solidFill>
                <a:ea typeface="+mn-lt"/>
                <a:cs typeface="+mn-lt"/>
              </a:rPr>
              <a:t>“</a:t>
            </a:r>
            <a:r>
              <a:rPr lang="zh-CN" altLang="en-US">
                <a:solidFill>
                  <a:srgbClr val="FF0000"/>
                </a:solidFill>
                <a:ea typeface="+mn-lt"/>
                <a:cs typeface="+mn-lt"/>
              </a:rPr>
              <a:t>加入推荐</a:t>
            </a:r>
            <a:r>
              <a:rPr lang="en-US" altLang="zh-CN">
                <a:solidFill>
                  <a:srgbClr val="FF0000"/>
                </a:solidFill>
                <a:ea typeface="+mn-lt"/>
                <a:cs typeface="+mn-lt"/>
              </a:rPr>
              <a:t>”</a:t>
            </a:r>
            <a:r>
              <a:rPr lang="zh-CN" altLang="en-US">
                <a:solidFill>
                  <a:srgbClr val="FF0000"/>
                </a:solidFill>
                <a:ea typeface="+mn-lt"/>
                <a:cs typeface="+mn-lt"/>
              </a:rPr>
              <a:t>或</a:t>
            </a:r>
            <a:r>
              <a:rPr lang="en-US" altLang="zh-CN">
                <a:solidFill>
                  <a:srgbClr val="FF0000"/>
                </a:solidFill>
                <a:ea typeface="+mn-lt"/>
                <a:cs typeface="+mn-lt"/>
              </a:rPr>
              <a:t>“</a:t>
            </a:r>
            <a:r>
              <a:rPr lang="zh-CN" altLang="en-US">
                <a:solidFill>
                  <a:srgbClr val="FF0000"/>
                </a:solidFill>
                <a:ea typeface="+mn-lt"/>
                <a:cs typeface="+mn-lt"/>
              </a:rPr>
              <a:t>加入合作</a:t>
            </a:r>
            <a:r>
              <a:rPr lang="en-US" altLang="zh-CN">
                <a:solidFill>
                  <a:srgbClr val="FF0000"/>
                </a:solidFill>
                <a:ea typeface="+mn-lt"/>
                <a:cs typeface="+mn-lt"/>
              </a:rPr>
              <a:t>”</a:t>
            </a:r>
            <a:r>
              <a:rPr lang="zh-CN" altLang="en-US">
                <a:solidFill>
                  <a:srgbClr val="FF0000"/>
                </a:solidFill>
                <a:ea typeface="+mn-lt"/>
                <a:cs typeface="+mn-lt"/>
              </a:rPr>
              <a:t>按钮，使该企业成为学校的合作单位。（只有企事业单位成为学校的推荐企业或合作企业，学生才可在实习备案</a:t>
            </a:r>
            <a:r>
              <a:rPr lang="en-US" altLang="zh-CN">
                <a:solidFill>
                  <a:srgbClr val="FF0000"/>
                </a:solidFill>
                <a:ea typeface="+mn-lt"/>
                <a:cs typeface="+mn-lt"/>
              </a:rPr>
              <a:t>app</a:t>
            </a:r>
            <a:r>
              <a:rPr lang="zh-CN" altLang="en-US">
                <a:solidFill>
                  <a:srgbClr val="FF0000"/>
                </a:solidFill>
                <a:ea typeface="+mn-lt"/>
                <a:cs typeface="+mn-lt"/>
              </a:rPr>
              <a:t>端报名该企业的实习岗位。同一学校有20人以上学生在APP上推荐一家非学校合作推荐企业，企业会自动进入学校合作管理库中，学生则可报名该企业的实习岗位。）</a:t>
            </a:r>
            <a:endParaRPr lang="zh-CN" altLang="en-US">
              <a:solidFill>
                <a:srgbClr val="FF0000"/>
              </a:solidFill>
              <a:ea typeface="+mn-lt"/>
              <a:cs typeface="+mn-lt"/>
            </a:endParaRPr>
          </a:p>
        </p:txBody>
      </p:sp>
      <p:sp>
        <p:nvSpPr>
          <p:cNvPr id="6" name="椭圆 5"/>
          <p:cNvSpPr/>
          <p:nvPr/>
        </p:nvSpPr>
        <p:spPr>
          <a:xfrm>
            <a:off x="93345" y="986790"/>
            <a:ext cx="1211580" cy="36131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1177290" y="819785"/>
            <a:ext cx="252095" cy="368300"/>
          </a:xfrm>
          <a:prstGeom prst="rect">
            <a:avLst/>
          </a:prstGeom>
          <a:solidFill>
            <a:srgbClr val="FF0000"/>
          </a:solidFill>
          <a:ln>
            <a:noFill/>
          </a:ln>
        </p:spPr>
        <p:txBody>
          <a:bodyPr wrap="square" rtlCol="0" anchor="t">
            <a:spAutoFit/>
          </a:bodyPr>
          <a:p>
            <a:pPr algn="ctr"/>
            <a:r>
              <a:rPr lang="en-US" altLang="zh-CN" b="1">
                <a:solidFill>
                  <a:schemeClr val="tx1"/>
                </a:solidFill>
                <a:effectLst>
                  <a:outerShdw blurRad="38100" dist="19050" dir="2700000" algn="tl" rotWithShape="0">
                    <a:schemeClr val="dk1">
                      <a:alpha val="40000"/>
                    </a:schemeClr>
                  </a:outerShdw>
                </a:effectLst>
              </a:rPr>
              <a:t>1</a:t>
            </a:r>
            <a:endParaRPr lang="en-US" altLang="zh-CN" b="1">
              <a:solidFill>
                <a:schemeClr val="tx1"/>
              </a:solidFill>
              <a:effectLst>
                <a:outerShdw blurRad="38100" dist="19050" dir="2700000" algn="tl" rotWithShape="0">
                  <a:schemeClr val="dk1">
                    <a:alpha val="40000"/>
                  </a:schemeClr>
                </a:outerShdw>
              </a:effectLst>
            </a:endParaRPr>
          </a:p>
        </p:txBody>
      </p:sp>
      <p:sp>
        <p:nvSpPr>
          <p:cNvPr id="8" name="椭圆 7"/>
          <p:cNvSpPr/>
          <p:nvPr/>
        </p:nvSpPr>
        <p:spPr>
          <a:xfrm>
            <a:off x="10693400" y="2343785"/>
            <a:ext cx="1005840" cy="24066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11724640" y="2343785"/>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2</a:t>
            </a:r>
            <a:endParaRPr lang="en-US" altLang="zh-CN" sz="1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24287" t="43210" b="-1"/>
          <a:stretch>
            <a:fillRect/>
          </a:stretch>
        </p:blipFill>
        <p:spPr>
          <a:xfrm rot="10800000">
            <a:off x="8049260" y="5131328"/>
            <a:ext cx="4142740" cy="1718310"/>
          </a:xfrm>
          <a:prstGeom prst="rect">
            <a:avLst/>
          </a:prstGeom>
        </p:spPr>
      </p:pic>
      <p:sp>
        <p:nvSpPr>
          <p:cNvPr id="6" name="文本框 3"/>
          <p:cNvSpPr txBox="1"/>
          <p:nvPr/>
        </p:nvSpPr>
        <p:spPr>
          <a:xfrm>
            <a:off x="450583" y="261551"/>
            <a:ext cx="11754678" cy="523220"/>
          </a:xfrm>
          <a:prstGeom prst="rect">
            <a:avLst/>
          </a:prstGeom>
          <a:noFill/>
        </p:spPr>
        <p:txBody>
          <a:bodyPr wrap="square"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rPr>
              <a:t>实习管理阶段（</a:t>
            </a:r>
            <a:r>
              <a:rPr lang="zh-CN" altLang="en-US" sz="2800" dirty="0" smtClean="0">
                <a:solidFill>
                  <a:schemeClr val="accent2"/>
                </a:solidFill>
                <a:latin typeface="微软雅黑" panose="020B0503020204020204" pitchFamily="34" charset="-122"/>
                <a:ea typeface="微软雅黑" panose="020B0503020204020204" pitchFamily="34" charset="-122"/>
              </a:rPr>
              <a:t>企业：</a:t>
            </a:r>
            <a:r>
              <a:rPr lang="zh-CN" altLang="en-US" sz="2800" dirty="0">
                <a:solidFill>
                  <a:schemeClr val="accent2"/>
                </a:solidFill>
                <a:latin typeface="微软雅黑" panose="020B0503020204020204" pitchFamily="34" charset="-122"/>
                <a:ea typeface="微软雅黑" panose="020B0503020204020204" pitchFamily="34" charset="-122"/>
              </a:rPr>
              <a:t>实习到岗）</a:t>
            </a:r>
            <a:endParaRPr lang="zh-CN" altLang="en-US" sz="28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直接连接符 6"/>
          <p:cNvCxnSpPr/>
          <p:nvPr/>
        </p:nvCxnSpPr>
        <p:spPr>
          <a:xfrm>
            <a:off x="13261" y="784771"/>
            <a:ext cx="12204000" cy="0"/>
          </a:xfrm>
          <a:prstGeom prst="line">
            <a:avLst/>
          </a:prstGeom>
          <a:ln w="28575"/>
        </p:spPr>
        <p:style>
          <a:lnRef idx="1">
            <a:schemeClr val="accent6"/>
          </a:lnRef>
          <a:fillRef idx="0">
            <a:schemeClr val="accent6"/>
          </a:fillRef>
          <a:effectRef idx="0">
            <a:schemeClr val="accent6"/>
          </a:effectRef>
          <a:fontRef idx="minor">
            <a:schemeClr val="tx1"/>
          </a:fontRef>
        </p:style>
      </p:cxnSp>
      <p:pic>
        <p:nvPicPr>
          <p:cNvPr id="5" name="图片 4"/>
          <p:cNvPicPr>
            <a:picLocks noChangeAspect="1"/>
          </p:cNvPicPr>
          <p:nvPr/>
        </p:nvPicPr>
        <p:blipFill>
          <a:blip r:embed="rId3"/>
          <a:stretch>
            <a:fillRect/>
          </a:stretch>
        </p:blipFill>
        <p:spPr>
          <a:xfrm>
            <a:off x="13261" y="1476375"/>
            <a:ext cx="12192000" cy="3905250"/>
          </a:xfrm>
          <a:prstGeom prst="rect">
            <a:avLst/>
          </a:prstGeom>
        </p:spPr>
      </p:pic>
      <p:sp>
        <p:nvSpPr>
          <p:cNvPr id="11" name="椭圆 10"/>
          <p:cNvSpPr/>
          <p:nvPr/>
        </p:nvSpPr>
        <p:spPr>
          <a:xfrm>
            <a:off x="0" y="2681824"/>
            <a:ext cx="981075" cy="2762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61925" y="3762375"/>
            <a:ext cx="914400" cy="2762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647825" y="2800350"/>
            <a:ext cx="266700" cy="704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600200" y="2380616"/>
            <a:ext cx="752475" cy="2578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0772775" y="3124200"/>
            <a:ext cx="371475" cy="276999"/>
          </a:xfrm>
          <a:prstGeom prst="rect">
            <a:avLst/>
          </a:prstGeom>
          <a:solidFill>
            <a:schemeClr val="bg1"/>
          </a:solidFill>
        </p:spPr>
        <p:txBody>
          <a:bodyPr wrap="square" rtlCol="0">
            <a:spAutoFit/>
          </a:bodyPr>
          <a:lstStyle/>
          <a:p>
            <a:r>
              <a:rPr lang="zh-CN" altLang="en-US" sz="1200" dirty="0"/>
              <a:t>是</a:t>
            </a:r>
            <a:endParaRPr lang="zh-CN" altLang="en-US" sz="1200" dirty="0"/>
          </a:p>
        </p:txBody>
      </p:sp>
      <p:sp>
        <p:nvSpPr>
          <p:cNvPr id="2" name="文本框 1"/>
          <p:cNvSpPr txBox="1"/>
          <p:nvPr/>
        </p:nvSpPr>
        <p:spPr>
          <a:xfrm>
            <a:off x="3155950" y="4502150"/>
            <a:ext cx="6153150" cy="368300"/>
          </a:xfrm>
          <a:prstGeom prst="rect">
            <a:avLst/>
          </a:prstGeom>
          <a:solidFill>
            <a:schemeClr val="accent4">
              <a:lumMod val="40000"/>
              <a:lumOff val="60000"/>
            </a:schemeClr>
          </a:solidFill>
        </p:spPr>
        <p:txBody>
          <a:bodyPr wrap="square" rtlCol="0">
            <a:spAutoFit/>
          </a:bodyPr>
          <a:p>
            <a:r>
              <a:rPr lang="en-US" altLang="zh-CN">
                <a:solidFill>
                  <a:srgbClr val="FF0000"/>
                </a:solidFill>
              </a:rPr>
              <a:t>1</a:t>
            </a:r>
            <a:r>
              <a:rPr lang="zh-CN" altLang="en-US">
                <a:solidFill>
                  <a:srgbClr val="FF0000"/>
                </a:solidFill>
              </a:rPr>
              <a:t>、学生到岗后，企业端需点击</a:t>
            </a:r>
            <a:r>
              <a:rPr lang="en-US" altLang="zh-CN">
                <a:solidFill>
                  <a:srgbClr val="FF0000"/>
                </a:solidFill>
              </a:rPr>
              <a:t>“</a:t>
            </a:r>
            <a:r>
              <a:rPr lang="zh-CN" altLang="en-US">
                <a:solidFill>
                  <a:srgbClr val="FF0000"/>
                </a:solidFill>
              </a:rPr>
              <a:t>到达实习岗位</a:t>
            </a:r>
            <a:r>
              <a:rPr lang="en-US" altLang="zh-CN">
                <a:solidFill>
                  <a:srgbClr val="FF0000"/>
                </a:solidFill>
              </a:rPr>
              <a:t>”</a:t>
            </a:r>
            <a:r>
              <a:rPr lang="zh-CN" altLang="en-US">
                <a:solidFill>
                  <a:srgbClr val="FF0000"/>
                </a:solidFill>
              </a:rPr>
              <a:t>按钮</a:t>
            </a:r>
            <a:endParaRPr lang="zh-CN" altLang="en-US">
              <a:solidFill>
                <a:srgbClr val="FF0000"/>
              </a:solidFill>
            </a:endParaRPr>
          </a:p>
        </p:txBody>
      </p:sp>
      <p:sp>
        <p:nvSpPr>
          <p:cNvPr id="9" name="矩形 8"/>
          <p:cNvSpPr/>
          <p:nvPr/>
        </p:nvSpPr>
        <p:spPr>
          <a:xfrm>
            <a:off x="2219960" y="2620645"/>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1</a:t>
            </a:r>
            <a:endParaRPr lang="en-US" altLang="zh-CN" sz="1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wipe/>
  </p:transition>
  <p:timing>
    <p:tnLst>
      <p:par>
        <p:cTn id="1" dur="indefinite" restart="never" nodeType="tmRoot"/>
      </p:par>
    </p:tnLst>
    <p:bldLst>
      <p:bldP spid="11"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1"/>
          <a:stretch>
            <a:fillRect/>
          </a:stretch>
        </p:blipFill>
        <p:spPr>
          <a:xfrm>
            <a:off x="33965" y="1424239"/>
            <a:ext cx="12192000" cy="4080951"/>
          </a:xfrm>
          <a:prstGeom prst="rect">
            <a:avLst/>
          </a:prstGeom>
        </p:spPr>
      </p:pic>
      <p:pic>
        <p:nvPicPr>
          <p:cNvPr id="4" name="图片 3"/>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l="24287" t="43210" b="-1"/>
          <a:stretch>
            <a:fillRect/>
          </a:stretch>
        </p:blipFill>
        <p:spPr>
          <a:xfrm rot="10800000">
            <a:off x="8049260" y="5131328"/>
            <a:ext cx="4142740" cy="1718310"/>
          </a:xfrm>
          <a:prstGeom prst="rect">
            <a:avLst/>
          </a:prstGeom>
        </p:spPr>
      </p:pic>
      <p:sp>
        <p:nvSpPr>
          <p:cNvPr id="6" name="文本框 3"/>
          <p:cNvSpPr txBox="1"/>
          <p:nvPr/>
        </p:nvSpPr>
        <p:spPr>
          <a:xfrm>
            <a:off x="450583" y="261551"/>
            <a:ext cx="11754678" cy="523220"/>
          </a:xfrm>
          <a:prstGeom prst="rect">
            <a:avLst/>
          </a:prstGeom>
          <a:noFill/>
        </p:spPr>
        <p:txBody>
          <a:bodyPr wrap="square"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rPr>
              <a:t>实习管理阶段（</a:t>
            </a:r>
            <a:r>
              <a:rPr lang="zh-CN" altLang="en-US" sz="2800" dirty="0" smtClean="0">
                <a:solidFill>
                  <a:schemeClr val="accent2"/>
                </a:solidFill>
                <a:latin typeface="微软雅黑" panose="020B0503020204020204" pitchFamily="34" charset="-122"/>
                <a:ea typeface="微软雅黑" panose="020B0503020204020204" pitchFamily="34" charset="-122"/>
              </a:rPr>
              <a:t>企业</a:t>
            </a:r>
            <a:r>
              <a:rPr lang="en-US" altLang="zh-CN" sz="2800" dirty="0" smtClean="0">
                <a:solidFill>
                  <a:schemeClr val="accent2"/>
                </a:solidFill>
                <a:latin typeface="微软雅黑" panose="020B0503020204020204" pitchFamily="34" charset="-122"/>
                <a:ea typeface="微软雅黑" panose="020B0503020204020204" pitchFamily="34" charset="-122"/>
              </a:rPr>
              <a:t>/</a:t>
            </a:r>
            <a:r>
              <a:rPr lang="zh-CN" altLang="en-US" sz="2800" dirty="0" smtClean="0">
                <a:solidFill>
                  <a:schemeClr val="accent2"/>
                </a:solidFill>
                <a:latin typeface="微软雅黑" panose="020B0503020204020204" pitchFamily="34" charset="-122"/>
                <a:ea typeface="微软雅黑" panose="020B0503020204020204" pitchFamily="34" charset="-122"/>
              </a:rPr>
              <a:t>学校：</a:t>
            </a:r>
            <a:r>
              <a:rPr lang="zh-CN" altLang="en-US" sz="2800" dirty="0">
                <a:solidFill>
                  <a:schemeClr val="accent2"/>
                </a:solidFill>
                <a:latin typeface="微软雅黑" panose="020B0503020204020204" pitchFamily="34" charset="-122"/>
                <a:ea typeface="微软雅黑" panose="020B0503020204020204" pitchFamily="34" charset="-122"/>
              </a:rPr>
              <a:t>保险管理）</a:t>
            </a:r>
            <a:endParaRPr lang="zh-CN" altLang="en-US" sz="28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直接连接符 6"/>
          <p:cNvCxnSpPr/>
          <p:nvPr/>
        </p:nvCxnSpPr>
        <p:spPr>
          <a:xfrm>
            <a:off x="0" y="798429"/>
            <a:ext cx="12204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0" name="椭圆 9"/>
          <p:cNvSpPr/>
          <p:nvPr/>
        </p:nvSpPr>
        <p:spPr>
          <a:xfrm>
            <a:off x="21772" y="3498672"/>
            <a:ext cx="1114699" cy="3118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58537" y="2751907"/>
            <a:ext cx="435429" cy="642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323703" y="2151019"/>
            <a:ext cx="853440" cy="365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4"/>
          <a:srcRect r="40656"/>
          <a:stretch>
            <a:fillRect/>
          </a:stretch>
        </p:blipFill>
        <p:spPr>
          <a:xfrm>
            <a:off x="3964939" y="3337857"/>
            <a:ext cx="4274122" cy="3133905"/>
          </a:xfrm>
          <a:prstGeom prst="rect">
            <a:avLst/>
          </a:prstGeom>
        </p:spPr>
      </p:pic>
      <p:sp>
        <p:nvSpPr>
          <p:cNvPr id="18" name="椭圆 17"/>
          <p:cNvSpPr/>
          <p:nvPr/>
        </p:nvSpPr>
        <p:spPr>
          <a:xfrm>
            <a:off x="4936267" y="3854795"/>
            <a:ext cx="1532986" cy="5469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729702" y="4733889"/>
            <a:ext cx="891458" cy="3974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2274990" y="2053593"/>
            <a:ext cx="899284" cy="494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890385" y="341630"/>
            <a:ext cx="4898390" cy="1476375"/>
          </a:xfrm>
          <a:prstGeom prst="rect">
            <a:avLst/>
          </a:prstGeom>
          <a:solidFill>
            <a:schemeClr val="accent4">
              <a:lumMod val="40000"/>
              <a:lumOff val="60000"/>
            </a:schemeClr>
          </a:solidFill>
        </p:spPr>
        <p:txBody>
          <a:bodyPr wrap="square" rtlCol="0">
            <a:spAutoFit/>
          </a:bodyPr>
          <a:p>
            <a:r>
              <a:rPr lang="zh-CN" altLang="en-US">
                <a:solidFill>
                  <a:srgbClr val="FF0000"/>
                </a:solidFill>
              </a:rPr>
              <a:t>学校或企业务必于学生出发前购买学生实习责任专用保险，且不得为学生单独购买雇主险等其他险种的方式代替学生实习专用保险。购买学生实习专用险后，须将保单号及电子保单PDF文件上传至系统备案。</a:t>
            </a:r>
            <a:endParaRPr lang="zh-CN" altLang="en-US">
              <a:solidFill>
                <a:srgbClr val="FF0000"/>
              </a:solidFill>
            </a:endParaRPr>
          </a:p>
        </p:txBody>
      </p:sp>
    </p:spTree>
  </p:cSld>
  <p:clrMapOvr>
    <a:masterClrMapping/>
  </p:clrMapOvr>
  <p:transition spd="slow">
    <p:wipe/>
  </p:transition>
  <p:timing>
    <p:tnLst>
      <p:par>
        <p:cTn id="1" dur="indefinite" restart="never" nodeType="tmRoot"/>
      </p:par>
    </p:tnLst>
    <p:bldLst>
      <p:bldP spid="10" grpId="0" animBg="1"/>
      <p:bldP spid="13" grpId="0" animBg="1"/>
      <p:bldP spid="14" grpId="0" animBg="1"/>
      <p:bldP spid="18" grpId="0" animBg="1"/>
      <p:bldP spid="19"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263" y="1411663"/>
            <a:ext cx="12048564" cy="424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文本框 3"/>
          <p:cNvSpPr txBox="1"/>
          <p:nvPr/>
        </p:nvSpPr>
        <p:spPr>
          <a:xfrm>
            <a:off x="450583" y="261551"/>
            <a:ext cx="11754678" cy="523220"/>
          </a:xfrm>
          <a:prstGeom prst="rect">
            <a:avLst/>
          </a:prstGeom>
          <a:noFill/>
        </p:spPr>
        <p:txBody>
          <a:bodyPr wrap="square"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rPr>
              <a:t>实习管理阶段（</a:t>
            </a:r>
            <a:r>
              <a:rPr lang="zh-CN" altLang="en-US" sz="2800" dirty="0" smtClean="0">
                <a:solidFill>
                  <a:schemeClr val="accent2"/>
                </a:solidFill>
                <a:latin typeface="微软雅黑" panose="020B0503020204020204" pitchFamily="34" charset="-122"/>
                <a:ea typeface="微软雅黑" panose="020B0503020204020204" pitchFamily="34" charset="-122"/>
              </a:rPr>
              <a:t>企业</a:t>
            </a:r>
            <a:r>
              <a:rPr lang="en-US" altLang="zh-CN" sz="2800" dirty="0" smtClean="0">
                <a:solidFill>
                  <a:schemeClr val="accent2"/>
                </a:solidFill>
                <a:latin typeface="微软雅黑" panose="020B0503020204020204" pitchFamily="34" charset="-122"/>
                <a:ea typeface="微软雅黑" panose="020B0503020204020204" pitchFamily="34" charset="-122"/>
              </a:rPr>
              <a:t>/</a:t>
            </a:r>
            <a:r>
              <a:rPr lang="zh-CN" altLang="en-US" sz="2800" dirty="0" smtClean="0">
                <a:solidFill>
                  <a:schemeClr val="accent2"/>
                </a:solidFill>
                <a:latin typeface="微软雅黑" panose="020B0503020204020204" pitchFamily="34" charset="-122"/>
                <a:ea typeface="微软雅黑" panose="020B0503020204020204" pitchFamily="34" charset="-122"/>
              </a:rPr>
              <a:t>学校：</a:t>
            </a:r>
            <a:r>
              <a:rPr lang="zh-CN" altLang="en-US" sz="2800" dirty="0">
                <a:solidFill>
                  <a:schemeClr val="accent2"/>
                </a:solidFill>
                <a:latin typeface="微软雅黑" panose="020B0503020204020204" pitchFamily="34" charset="-122"/>
                <a:ea typeface="微软雅黑" panose="020B0503020204020204" pitchFamily="34" charset="-122"/>
              </a:rPr>
              <a:t>纸质协议备案）</a:t>
            </a:r>
            <a:endParaRPr lang="zh-CN" altLang="en-US" sz="28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9" name="直接连接符 8"/>
          <p:cNvCxnSpPr/>
          <p:nvPr/>
        </p:nvCxnSpPr>
        <p:spPr>
          <a:xfrm>
            <a:off x="0" y="807108"/>
            <a:ext cx="12204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12" name="椭圆 11"/>
          <p:cNvSpPr/>
          <p:nvPr/>
        </p:nvSpPr>
        <p:spPr>
          <a:xfrm>
            <a:off x="0" y="3733800"/>
            <a:ext cx="1028700" cy="333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381125" y="2219325"/>
            <a:ext cx="1047750"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858375" y="3152775"/>
            <a:ext cx="1159249" cy="476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5" y="2097741"/>
            <a:ext cx="4533635" cy="393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3471185" y="2426634"/>
            <a:ext cx="2947544" cy="27549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629525" y="344805"/>
            <a:ext cx="4370705" cy="1753235"/>
          </a:xfrm>
          <a:prstGeom prst="rect">
            <a:avLst/>
          </a:prstGeom>
          <a:solidFill>
            <a:schemeClr val="accent4">
              <a:lumMod val="40000"/>
              <a:lumOff val="60000"/>
            </a:schemeClr>
          </a:solidFill>
        </p:spPr>
        <p:txBody>
          <a:bodyPr wrap="square" rtlCol="0">
            <a:spAutoFit/>
          </a:bodyPr>
          <a:p>
            <a:r>
              <a:rPr lang="zh-CN" altLang="en-US">
                <a:solidFill>
                  <a:srgbClr val="FF0000"/>
                </a:solidFill>
              </a:rPr>
              <a:t>学生到岗后，按有关规定对学生进行实习培训，签署纸质实习协议并将协议签署情况、购买保险情况上传系统备案。</a:t>
            </a:r>
            <a:endParaRPr lang="zh-CN" altLang="en-US">
              <a:solidFill>
                <a:srgbClr val="FF0000"/>
              </a:solidFill>
            </a:endParaRPr>
          </a:p>
          <a:p>
            <a:r>
              <a:rPr lang="zh-CN" altLang="en-US">
                <a:solidFill>
                  <a:srgbClr val="FF0000"/>
                </a:solidFill>
              </a:rPr>
              <a:t>点击【纸质版实习协议备案】，可将签署后的纸质版校企合作协议及学生实习三方协议实习协议拍照上传备案</a:t>
            </a:r>
            <a:r>
              <a:rPr lang="zh-CN" altLang="en-US"/>
              <a:t>。</a:t>
            </a:r>
            <a:endParaRPr lang="zh-CN" altLang="en-US"/>
          </a:p>
        </p:txBody>
      </p:sp>
    </p:spTree>
  </p:cSld>
  <p:clrMapOvr>
    <a:masterClrMapping/>
  </p:clrMapOvr>
  <p:transition spd="slow">
    <p:wipe/>
  </p:transition>
  <p:timing>
    <p:tnLst>
      <p:par>
        <p:cTn id="1" dur="indefinite" restart="never" nodeType="tmRoot"/>
      </p:par>
    </p:tnLst>
    <p:bldLst>
      <p:bldP spid="12" grpId="0" animBg="1"/>
      <p:bldP spid="13" grpId="0" animBg="1"/>
      <p:bldP spid="1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3"/>
          <p:cNvSpPr txBox="1"/>
          <p:nvPr/>
        </p:nvSpPr>
        <p:spPr>
          <a:xfrm>
            <a:off x="450583" y="261551"/>
            <a:ext cx="8191393" cy="523220"/>
          </a:xfrm>
          <a:prstGeom prst="rect">
            <a:avLst/>
          </a:prstGeom>
          <a:noFill/>
        </p:spPr>
        <p:txBody>
          <a:bodyPr wrap="square"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rPr>
              <a:t>实习管理阶段（学生端：实习解约、评价、投诉）</a:t>
            </a:r>
            <a:endParaRPr lang="zh-CN" altLang="en-US" sz="28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9" name="直接连接符 8"/>
          <p:cNvCxnSpPr/>
          <p:nvPr/>
        </p:nvCxnSpPr>
        <p:spPr>
          <a:xfrm>
            <a:off x="-1" y="789613"/>
            <a:ext cx="12204000" cy="0"/>
          </a:xfrm>
          <a:prstGeom prst="line">
            <a:avLst/>
          </a:prstGeom>
          <a:ln w="28575"/>
        </p:spPr>
        <p:style>
          <a:lnRef idx="1">
            <a:schemeClr val="accent6"/>
          </a:lnRef>
          <a:fillRef idx="0">
            <a:schemeClr val="accent6"/>
          </a:fillRef>
          <a:effectRef idx="0">
            <a:schemeClr val="accent6"/>
          </a:effectRef>
          <a:fontRef idx="minor">
            <a:schemeClr val="tx1"/>
          </a:fontRef>
        </p:style>
      </p:cxn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18023" y="1087800"/>
            <a:ext cx="2594628" cy="5631304"/>
          </a:xfrm>
          <a:prstGeom prst="rect">
            <a:avLst/>
          </a:prstGeom>
        </p:spPr>
      </p:pic>
      <p:pic>
        <p:nvPicPr>
          <p:cNvPr id="10" name="图片 9"/>
          <p:cNvPicPr>
            <a:picLocks noChangeAspect="1"/>
          </p:cNvPicPr>
          <p:nvPr/>
        </p:nvPicPr>
        <p:blipFill rotWithShape="1">
          <a:blip r:embed="rId2"/>
          <a:srcRect r="1117"/>
          <a:stretch>
            <a:fillRect/>
          </a:stretch>
        </p:blipFill>
        <p:spPr>
          <a:xfrm>
            <a:off x="3379346" y="1087800"/>
            <a:ext cx="2594627" cy="5631304"/>
          </a:xfrm>
          <a:prstGeom prst="rect">
            <a:avLst/>
          </a:prstGeom>
        </p:spPr>
      </p:pic>
      <p:pic>
        <p:nvPicPr>
          <p:cNvPr id="14" name="图片 13"/>
          <p:cNvPicPr>
            <a:picLocks noChangeAspect="1"/>
          </p:cNvPicPr>
          <p:nvPr/>
        </p:nvPicPr>
        <p:blipFill>
          <a:blip r:embed="rId3"/>
          <a:stretch>
            <a:fillRect/>
          </a:stretch>
        </p:blipFill>
        <p:spPr>
          <a:xfrm>
            <a:off x="6327922" y="1087800"/>
            <a:ext cx="2751429" cy="5641942"/>
          </a:xfrm>
          <a:prstGeom prst="rect">
            <a:avLst/>
          </a:prstGeom>
        </p:spPr>
      </p:pic>
      <p:pic>
        <p:nvPicPr>
          <p:cNvPr id="17" name="图片 16"/>
          <p:cNvPicPr>
            <a:picLocks noChangeAspect="1"/>
          </p:cNvPicPr>
          <p:nvPr/>
        </p:nvPicPr>
        <p:blipFill>
          <a:blip r:embed="rId4"/>
          <a:stretch>
            <a:fillRect/>
          </a:stretch>
        </p:blipFill>
        <p:spPr>
          <a:xfrm>
            <a:off x="9328140" y="1087800"/>
            <a:ext cx="2581807" cy="5508649"/>
          </a:xfrm>
          <a:prstGeom prst="rect">
            <a:avLst/>
          </a:prstGeom>
        </p:spPr>
      </p:pic>
      <p:sp>
        <p:nvSpPr>
          <p:cNvPr id="20" name="椭圆 19"/>
          <p:cNvSpPr/>
          <p:nvPr/>
        </p:nvSpPr>
        <p:spPr>
          <a:xfrm>
            <a:off x="535929" y="2824223"/>
            <a:ext cx="2594627" cy="5232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1"/>
          <a:stretch>
            <a:fillRect/>
          </a:stretch>
        </p:blipFill>
        <p:spPr>
          <a:xfrm>
            <a:off x="0" y="1465935"/>
            <a:ext cx="12192000" cy="3926129"/>
          </a:xfrm>
          <a:prstGeom prst="rect">
            <a:avLst/>
          </a:prstGeom>
        </p:spPr>
      </p:pic>
      <p:sp>
        <p:nvSpPr>
          <p:cNvPr id="8" name="文本框 3"/>
          <p:cNvSpPr txBox="1"/>
          <p:nvPr/>
        </p:nvSpPr>
        <p:spPr>
          <a:xfrm>
            <a:off x="450583" y="261551"/>
            <a:ext cx="11754678" cy="523220"/>
          </a:xfrm>
          <a:prstGeom prst="rect">
            <a:avLst/>
          </a:prstGeom>
          <a:noFill/>
        </p:spPr>
        <p:txBody>
          <a:bodyPr wrap="square"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rPr>
              <a:t>实习管理阶段（学校</a:t>
            </a:r>
            <a:r>
              <a:rPr lang="en-US" altLang="zh-CN" sz="2800" dirty="0">
                <a:solidFill>
                  <a:schemeClr val="accent2"/>
                </a:solidFill>
                <a:latin typeface="微软雅黑" panose="020B0503020204020204" pitchFamily="34" charset="-122"/>
                <a:ea typeface="微软雅黑" panose="020B0503020204020204" pitchFamily="34" charset="-122"/>
              </a:rPr>
              <a:t>/</a:t>
            </a:r>
            <a:r>
              <a:rPr lang="zh-CN" altLang="en-US" sz="2800" dirty="0">
                <a:solidFill>
                  <a:schemeClr val="accent2"/>
                </a:solidFill>
                <a:latin typeface="微软雅黑" panose="020B0503020204020204" pitchFamily="34" charset="-122"/>
                <a:ea typeface="微软雅黑" panose="020B0503020204020204" pitchFamily="34" charset="-122"/>
              </a:rPr>
              <a:t>院系</a:t>
            </a:r>
            <a:r>
              <a:rPr lang="en-US" altLang="zh-CN" sz="2800" dirty="0">
                <a:solidFill>
                  <a:schemeClr val="accent2"/>
                </a:solidFill>
                <a:latin typeface="微软雅黑" panose="020B0503020204020204" pitchFamily="34" charset="-122"/>
                <a:ea typeface="微软雅黑" panose="020B0503020204020204" pitchFamily="34" charset="-122"/>
              </a:rPr>
              <a:t>/</a:t>
            </a:r>
            <a:r>
              <a:rPr lang="zh-CN" altLang="en-US" sz="2800" dirty="0">
                <a:solidFill>
                  <a:schemeClr val="accent2"/>
                </a:solidFill>
                <a:latin typeface="微软雅黑" panose="020B0503020204020204" pitchFamily="34" charset="-122"/>
                <a:ea typeface="微软雅黑" panose="020B0503020204020204" pitchFamily="34" charset="-122"/>
              </a:rPr>
              <a:t>教师：投诉管理）</a:t>
            </a:r>
            <a:endParaRPr lang="zh-CN" altLang="en-US" sz="28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9" name="直接连接符 8"/>
          <p:cNvCxnSpPr/>
          <p:nvPr/>
        </p:nvCxnSpPr>
        <p:spPr>
          <a:xfrm>
            <a:off x="0" y="789179"/>
            <a:ext cx="12204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4" name="椭圆 3"/>
          <p:cNvSpPr/>
          <p:nvPr/>
        </p:nvSpPr>
        <p:spPr>
          <a:xfrm>
            <a:off x="5469143" y="3144678"/>
            <a:ext cx="2870522" cy="2922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068257" y="3427942"/>
            <a:ext cx="1210588" cy="246221"/>
          </a:xfrm>
          <a:prstGeom prst="rect">
            <a:avLst/>
          </a:prstGeom>
          <a:noFill/>
        </p:spPr>
        <p:txBody>
          <a:bodyPr wrap="none" rtlCol="0">
            <a:spAutoFit/>
          </a:bodyPr>
          <a:lstStyle/>
          <a:p>
            <a:r>
              <a:rPr lang="zh-CN" altLang="en-US" sz="1000" dirty="0">
                <a:solidFill>
                  <a:srgbClr val="FF0000"/>
                </a:solidFill>
              </a:rPr>
              <a:t>点击查看详细信息</a:t>
            </a:r>
            <a:endParaRPr lang="zh-CN" altLang="en-US" sz="1000" dirty="0">
              <a:solidFill>
                <a:srgbClr val="FF0000"/>
              </a:solidFill>
            </a:endParaRPr>
          </a:p>
        </p:txBody>
      </p:sp>
      <p:sp>
        <p:nvSpPr>
          <p:cNvPr id="10" name="椭圆 9"/>
          <p:cNvSpPr/>
          <p:nvPr/>
        </p:nvSpPr>
        <p:spPr>
          <a:xfrm>
            <a:off x="11296892" y="3144678"/>
            <a:ext cx="765858" cy="2922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8" name="图片 17"/>
          <p:cNvPicPr>
            <a:picLocks noChangeAspect="1"/>
          </p:cNvPicPr>
          <p:nvPr/>
        </p:nvPicPr>
        <p:blipFill rotWithShape="1">
          <a:blip r:embed="rId2"/>
          <a:srcRect r="47312"/>
          <a:stretch>
            <a:fillRect/>
          </a:stretch>
        </p:blipFill>
        <p:spPr>
          <a:xfrm>
            <a:off x="3200461" y="2261255"/>
            <a:ext cx="3703943" cy="4373132"/>
          </a:xfrm>
          <a:prstGeom prst="rect">
            <a:avLst/>
          </a:prstGeom>
          <a:noFill/>
          <a:ln>
            <a:noFill/>
          </a:ln>
        </p:spPr>
      </p:pic>
      <p:sp>
        <p:nvSpPr>
          <p:cNvPr id="20" name="椭圆 19"/>
          <p:cNvSpPr/>
          <p:nvPr/>
        </p:nvSpPr>
        <p:spPr>
          <a:xfrm>
            <a:off x="4393235" y="3665409"/>
            <a:ext cx="2016280" cy="231422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882933" y="6282146"/>
            <a:ext cx="1020604" cy="3522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7430956" y="1013223"/>
            <a:ext cx="2723823" cy="369332"/>
          </a:xfrm>
          <a:prstGeom prst="rect">
            <a:avLst/>
          </a:prstGeom>
          <a:noFill/>
        </p:spPr>
        <p:txBody>
          <a:bodyPr wrap="none" rtlCol="0">
            <a:spAutoFit/>
          </a:bodyPr>
          <a:lstStyle/>
          <a:p>
            <a:r>
              <a:rPr lang="zh-CN" altLang="en-US" dirty="0">
                <a:solidFill>
                  <a:srgbClr val="FF0000"/>
                </a:solidFill>
              </a:rPr>
              <a:t>教师端操作和院校端一样</a:t>
            </a:r>
            <a:endParaRPr lang="zh-CN" altLang="en-US" dirty="0">
              <a:solidFill>
                <a:srgbClr val="FF0000"/>
              </a:solidFill>
            </a:endParaRPr>
          </a:p>
        </p:txBody>
      </p:sp>
      <p:sp>
        <p:nvSpPr>
          <p:cNvPr id="27" name="椭圆 26"/>
          <p:cNvSpPr/>
          <p:nvPr/>
        </p:nvSpPr>
        <p:spPr>
          <a:xfrm>
            <a:off x="104172" y="3674163"/>
            <a:ext cx="891251" cy="2959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1561921" y="3118345"/>
            <a:ext cx="500829" cy="2922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par>
    </p:tnLst>
    <p:bldLst>
      <p:bldP spid="4" grpId="0" animBg="1"/>
      <p:bldP spid="6" grpId="0"/>
      <p:bldP spid="10" grpId="0" animBg="1"/>
      <p:bldP spid="20" grpId="0" animBg="1"/>
      <p:bldP spid="21" grpId="0" animBg="1"/>
      <p:bldP spid="26" grpId="0"/>
      <p:bldP spid="27" grpId="0" animBg="1"/>
      <p:bldP spid="2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3"/>
          <p:cNvSpPr txBox="1"/>
          <p:nvPr/>
        </p:nvSpPr>
        <p:spPr>
          <a:xfrm>
            <a:off x="450583" y="261551"/>
            <a:ext cx="11754678" cy="523220"/>
          </a:xfrm>
          <a:prstGeom prst="rect">
            <a:avLst/>
          </a:prstGeom>
          <a:noFill/>
        </p:spPr>
        <p:txBody>
          <a:bodyPr wrap="square"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rPr>
              <a:t>实习管理阶段（企业端：投诉管理）</a:t>
            </a:r>
            <a:endParaRPr lang="zh-CN" altLang="en-US" sz="28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9" name="直接连接符 8"/>
          <p:cNvCxnSpPr/>
          <p:nvPr/>
        </p:nvCxnSpPr>
        <p:spPr>
          <a:xfrm>
            <a:off x="0" y="789613"/>
            <a:ext cx="12204000" cy="0"/>
          </a:xfrm>
          <a:prstGeom prst="line">
            <a:avLst/>
          </a:prstGeom>
          <a:ln w="28575"/>
        </p:spPr>
        <p:style>
          <a:lnRef idx="1">
            <a:schemeClr val="accent6"/>
          </a:lnRef>
          <a:fillRef idx="0">
            <a:schemeClr val="accent6"/>
          </a:fillRef>
          <a:effectRef idx="0">
            <a:schemeClr val="accent6"/>
          </a:effectRef>
          <a:fontRef idx="minor">
            <a:schemeClr val="tx1"/>
          </a:fontRef>
        </p:style>
      </p:cxnSp>
      <p:pic>
        <p:nvPicPr>
          <p:cNvPr id="3" name="图片 2"/>
          <p:cNvPicPr>
            <a:picLocks noChangeAspect="1"/>
          </p:cNvPicPr>
          <p:nvPr/>
        </p:nvPicPr>
        <p:blipFill>
          <a:blip r:embed="rId1"/>
          <a:stretch>
            <a:fillRect/>
          </a:stretch>
        </p:blipFill>
        <p:spPr>
          <a:xfrm>
            <a:off x="13261" y="1475875"/>
            <a:ext cx="12192000" cy="4053395"/>
          </a:xfrm>
          <a:prstGeom prst="rect">
            <a:avLst/>
          </a:prstGeom>
        </p:spPr>
      </p:pic>
      <p:sp>
        <p:nvSpPr>
          <p:cNvPr id="4" name="椭圆 3"/>
          <p:cNvSpPr/>
          <p:nvPr/>
        </p:nvSpPr>
        <p:spPr>
          <a:xfrm>
            <a:off x="126124" y="4267200"/>
            <a:ext cx="840828" cy="2417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5" name="椭圆 4"/>
          <p:cNvSpPr/>
          <p:nvPr/>
        </p:nvSpPr>
        <p:spPr>
          <a:xfrm>
            <a:off x="1590855" y="2312276"/>
            <a:ext cx="427131" cy="3993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rgbClr val="FF0000"/>
                </a:solidFill>
              </a:ln>
              <a:noFill/>
            </a:endParaRPr>
          </a:p>
        </p:txBody>
      </p:sp>
      <p:pic>
        <p:nvPicPr>
          <p:cNvPr id="7" name="图片 6"/>
          <p:cNvPicPr>
            <a:picLocks noChangeAspect="1"/>
          </p:cNvPicPr>
          <p:nvPr/>
        </p:nvPicPr>
        <p:blipFill>
          <a:blip r:embed="rId2"/>
          <a:stretch>
            <a:fillRect/>
          </a:stretch>
        </p:blipFill>
        <p:spPr>
          <a:xfrm>
            <a:off x="3550131" y="2212206"/>
            <a:ext cx="7422219" cy="3862773"/>
          </a:xfrm>
          <a:prstGeom prst="rect">
            <a:avLst/>
          </a:prstGeom>
        </p:spPr>
      </p:pic>
      <p:sp>
        <p:nvSpPr>
          <p:cNvPr id="11" name="椭圆 10"/>
          <p:cNvSpPr/>
          <p:nvPr/>
        </p:nvSpPr>
        <p:spPr>
          <a:xfrm>
            <a:off x="6934045" y="5695370"/>
            <a:ext cx="654392" cy="3796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12" name="文本框 11"/>
          <p:cNvSpPr txBox="1"/>
          <p:nvPr/>
        </p:nvSpPr>
        <p:spPr>
          <a:xfrm>
            <a:off x="5454869" y="3196615"/>
            <a:ext cx="1569660" cy="369332"/>
          </a:xfrm>
          <a:prstGeom prst="rect">
            <a:avLst/>
          </a:prstGeom>
          <a:noFill/>
        </p:spPr>
        <p:txBody>
          <a:bodyPr wrap="none" rtlCol="0">
            <a:spAutoFit/>
          </a:bodyPr>
          <a:lstStyle/>
          <a:p>
            <a:r>
              <a:rPr lang="zh-CN" altLang="en-US" dirty="0">
                <a:solidFill>
                  <a:srgbClr val="FF0000"/>
                </a:solidFill>
              </a:rPr>
              <a:t>填写申诉内容</a:t>
            </a:r>
            <a:endParaRPr lang="zh-CN" altLang="en-US" dirty="0">
              <a:solidFill>
                <a:srgbClr val="FF0000"/>
              </a:solidFill>
            </a:endParaRPr>
          </a:p>
        </p:txBody>
      </p:sp>
    </p:spTree>
  </p:cSld>
  <p:clrMapOvr>
    <a:masterClrMapping/>
  </p:clrMapOvr>
  <p:transition spd="slow">
    <p:wipe/>
  </p:transition>
  <p:timing>
    <p:tnLst>
      <p:par>
        <p:cTn id="1" dur="indefinite" restart="never" nodeType="tmRoot"/>
      </p:par>
    </p:tnLst>
    <p:bldLst>
      <p:bldP spid="4" grpId="0" animBg="1"/>
      <p:bldP spid="5"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3"/>
          <p:cNvSpPr txBox="1"/>
          <p:nvPr/>
        </p:nvSpPr>
        <p:spPr>
          <a:xfrm>
            <a:off x="450583" y="261551"/>
            <a:ext cx="11754678" cy="523220"/>
          </a:xfrm>
          <a:prstGeom prst="rect">
            <a:avLst/>
          </a:prstGeom>
          <a:noFill/>
        </p:spPr>
        <p:txBody>
          <a:bodyPr wrap="square"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rPr>
              <a:t>实习管理阶段（学校</a:t>
            </a:r>
            <a:r>
              <a:rPr lang="en-US" altLang="zh-CN" sz="2800" dirty="0">
                <a:solidFill>
                  <a:schemeClr val="accent2"/>
                </a:solidFill>
                <a:latin typeface="微软雅黑" panose="020B0503020204020204" pitchFamily="34" charset="-122"/>
                <a:ea typeface="微软雅黑" panose="020B0503020204020204" pitchFamily="34" charset="-122"/>
              </a:rPr>
              <a:t>/</a:t>
            </a:r>
            <a:r>
              <a:rPr lang="zh-CN" altLang="en-US" sz="2800" dirty="0">
                <a:solidFill>
                  <a:schemeClr val="accent2"/>
                </a:solidFill>
                <a:latin typeface="微软雅黑" panose="020B0503020204020204" pitchFamily="34" charset="-122"/>
                <a:ea typeface="微软雅黑" panose="020B0503020204020204" pitchFamily="34" charset="-122"/>
              </a:rPr>
              <a:t>院系</a:t>
            </a:r>
            <a:r>
              <a:rPr lang="en-US" altLang="zh-CN" sz="2800" dirty="0">
                <a:solidFill>
                  <a:schemeClr val="accent2"/>
                </a:solidFill>
                <a:latin typeface="微软雅黑" panose="020B0503020204020204" pitchFamily="34" charset="-122"/>
                <a:ea typeface="微软雅黑" panose="020B0503020204020204" pitchFamily="34" charset="-122"/>
              </a:rPr>
              <a:t>/</a:t>
            </a:r>
            <a:r>
              <a:rPr lang="zh-CN" altLang="en-US" sz="2800" dirty="0">
                <a:solidFill>
                  <a:schemeClr val="accent2"/>
                </a:solidFill>
                <a:latin typeface="微软雅黑" panose="020B0503020204020204" pitchFamily="34" charset="-122"/>
                <a:ea typeface="微软雅黑" panose="020B0503020204020204" pitchFamily="34" charset="-122"/>
              </a:rPr>
              <a:t>教师：解约管理）</a:t>
            </a:r>
            <a:endParaRPr lang="zh-CN" altLang="en-US" sz="28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9" name="直接连接符 8"/>
          <p:cNvCxnSpPr/>
          <p:nvPr/>
        </p:nvCxnSpPr>
        <p:spPr>
          <a:xfrm>
            <a:off x="-1" y="789179"/>
            <a:ext cx="12204000" cy="0"/>
          </a:xfrm>
          <a:prstGeom prst="line">
            <a:avLst/>
          </a:prstGeom>
          <a:ln w="28575"/>
        </p:spPr>
        <p:style>
          <a:lnRef idx="1">
            <a:schemeClr val="accent6"/>
          </a:lnRef>
          <a:fillRef idx="0">
            <a:schemeClr val="accent6"/>
          </a:fillRef>
          <a:effectRef idx="0">
            <a:schemeClr val="accent6"/>
          </a:effectRef>
          <a:fontRef idx="minor">
            <a:schemeClr val="tx1"/>
          </a:fontRef>
        </p:style>
      </p:cxnSp>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63427"/>
            <a:ext cx="12066928" cy="437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椭圆 5"/>
          <p:cNvSpPr/>
          <p:nvPr/>
        </p:nvSpPr>
        <p:spPr>
          <a:xfrm>
            <a:off x="97609" y="3881718"/>
            <a:ext cx="840828" cy="2417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7" name="椭圆 6"/>
          <p:cNvSpPr/>
          <p:nvPr/>
        </p:nvSpPr>
        <p:spPr>
          <a:xfrm>
            <a:off x="11403105" y="2653553"/>
            <a:ext cx="583140" cy="2417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589" y="1040748"/>
            <a:ext cx="5371592" cy="493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3190275" y="1482350"/>
            <a:ext cx="3971365" cy="4156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par>
    </p:tnLst>
    <p:bldLst>
      <p:bldP spid="6" grpId="0" animBg="1"/>
      <p:bldP spid="7"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3"/>
          <p:cNvSpPr txBox="1"/>
          <p:nvPr/>
        </p:nvSpPr>
        <p:spPr>
          <a:xfrm>
            <a:off x="450583" y="261551"/>
            <a:ext cx="11754678" cy="523220"/>
          </a:xfrm>
          <a:prstGeom prst="rect">
            <a:avLst/>
          </a:prstGeom>
          <a:noFill/>
        </p:spPr>
        <p:txBody>
          <a:bodyPr wrap="square"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rPr>
              <a:t>实习管理阶段（学校</a:t>
            </a:r>
            <a:r>
              <a:rPr lang="en-US" altLang="zh-CN" sz="2800" dirty="0">
                <a:solidFill>
                  <a:schemeClr val="accent2"/>
                </a:solidFill>
                <a:latin typeface="微软雅黑" panose="020B0503020204020204" pitchFamily="34" charset="-122"/>
                <a:ea typeface="微软雅黑" panose="020B0503020204020204" pitchFamily="34" charset="-122"/>
              </a:rPr>
              <a:t>/</a:t>
            </a:r>
            <a:r>
              <a:rPr lang="zh-CN" altLang="en-US" sz="2800" dirty="0">
                <a:solidFill>
                  <a:schemeClr val="accent2"/>
                </a:solidFill>
                <a:latin typeface="微软雅黑" panose="020B0503020204020204" pitchFamily="34" charset="-122"/>
                <a:ea typeface="微软雅黑" panose="020B0503020204020204" pitchFamily="34" charset="-122"/>
              </a:rPr>
              <a:t>院</a:t>
            </a:r>
            <a:r>
              <a:rPr lang="zh-CN" altLang="en-US" sz="2800" dirty="0" smtClean="0">
                <a:solidFill>
                  <a:schemeClr val="accent2"/>
                </a:solidFill>
                <a:latin typeface="微软雅黑" panose="020B0503020204020204" pitchFamily="34" charset="-122"/>
                <a:ea typeface="微软雅黑" panose="020B0503020204020204" pitchFamily="34" charset="-122"/>
              </a:rPr>
              <a:t>系</a:t>
            </a:r>
            <a:r>
              <a:rPr lang="en-US" altLang="zh-CN" sz="2800" dirty="0" smtClean="0">
                <a:solidFill>
                  <a:schemeClr val="accent2"/>
                </a:solidFill>
                <a:latin typeface="微软雅黑" panose="020B0503020204020204" pitchFamily="34" charset="-122"/>
                <a:ea typeface="微软雅黑" panose="020B0503020204020204" pitchFamily="34" charset="-122"/>
              </a:rPr>
              <a:t>/</a:t>
            </a:r>
            <a:r>
              <a:rPr lang="zh-CN" altLang="en-US" sz="2800" dirty="0" smtClean="0">
                <a:solidFill>
                  <a:schemeClr val="accent2"/>
                </a:solidFill>
                <a:latin typeface="微软雅黑" panose="020B0503020204020204" pitchFamily="34" charset="-122"/>
                <a:ea typeface="微软雅黑" panose="020B0503020204020204" pitchFamily="34" charset="-122"/>
              </a:rPr>
              <a:t>教师：</a:t>
            </a:r>
            <a:r>
              <a:rPr lang="zh-CN" altLang="en-US" sz="2800" dirty="0">
                <a:solidFill>
                  <a:schemeClr val="accent2"/>
                </a:solidFill>
                <a:latin typeface="微软雅黑" panose="020B0503020204020204" pitchFamily="34" charset="-122"/>
                <a:ea typeface="微软雅黑" panose="020B0503020204020204" pitchFamily="34" charset="-122"/>
              </a:rPr>
              <a:t>评价管理）</a:t>
            </a:r>
            <a:endParaRPr lang="zh-CN" altLang="en-US" sz="28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9" name="直接连接符 8"/>
          <p:cNvCxnSpPr/>
          <p:nvPr/>
        </p:nvCxnSpPr>
        <p:spPr>
          <a:xfrm>
            <a:off x="-1" y="798143"/>
            <a:ext cx="12204000" cy="0"/>
          </a:xfrm>
          <a:prstGeom prst="line">
            <a:avLst/>
          </a:prstGeom>
          <a:ln w="28575"/>
        </p:spPr>
        <p:style>
          <a:lnRef idx="1">
            <a:schemeClr val="accent6"/>
          </a:lnRef>
          <a:fillRef idx="0">
            <a:schemeClr val="accent6"/>
          </a:fillRef>
          <a:effectRef idx="0">
            <a:schemeClr val="accent6"/>
          </a:effectRef>
          <a:fontRef idx="minor">
            <a:schemeClr val="tx1"/>
          </a:fontRef>
        </p:style>
      </p:cxnSp>
      <p:pic>
        <p:nvPicPr>
          <p:cNvPr id="205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83474"/>
            <a:ext cx="12153564" cy="4552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椭圆 6"/>
          <p:cNvSpPr/>
          <p:nvPr/>
        </p:nvSpPr>
        <p:spPr>
          <a:xfrm>
            <a:off x="72397" y="4149292"/>
            <a:ext cx="891251" cy="2959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260619" y="1773645"/>
            <a:ext cx="891251" cy="2959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174376" y="2508751"/>
            <a:ext cx="448236" cy="7377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383513" y="2873129"/>
            <a:ext cx="3463781" cy="2959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888" y="3134180"/>
            <a:ext cx="4597547" cy="318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2573867" y="2873129"/>
            <a:ext cx="3754055" cy="21771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429" y="4426837"/>
            <a:ext cx="4802865" cy="2003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椭圆 13"/>
          <p:cNvSpPr/>
          <p:nvPr/>
        </p:nvSpPr>
        <p:spPr>
          <a:xfrm>
            <a:off x="2914209" y="5741009"/>
            <a:ext cx="891251" cy="2959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par>
    </p:tnLst>
    <p:bldLst>
      <p:bldP spid="7" grpId="0" animBg="1"/>
      <p:bldP spid="10" grpId="0" animBg="1"/>
      <p:bldP spid="11" grpId="0" animBg="1"/>
      <p:bldP spid="13" grpId="0" animBg="1"/>
      <p:bldP spid="12"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24287" t="43210" b="-1"/>
          <a:stretch>
            <a:fillRect/>
          </a:stretch>
        </p:blipFill>
        <p:spPr>
          <a:xfrm rot="10800000">
            <a:off x="8049260" y="5131328"/>
            <a:ext cx="4142740" cy="1718310"/>
          </a:xfrm>
          <a:prstGeom prst="rect">
            <a:avLst/>
          </a:prstGeom>
        </p:spPr>
      </p:pic>
      <p:sp>
        <p:nvSpPr>
          <p:cNvPr id="6" name="文本框 3"/>
          <p:cNvSpPr txBox="1"/>
          <p:nvPr/>
        </p:nvSpPr>
        <p:spPr>
          <a:xfrm>
            <a:off x="450583" y="261551"/>
            <a:ext cx="11754678" cy="523220"/>
          </a:xfrm>
          <a:prstGeom prst="rect">
            <a:avLst/>
          </a:prstGeom>
          <a:noFill/>
        </p:spPr>
        <p:txBody>
          <a:bodyPr wrap="square"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rPr>
              <a:t>实习管理阶段</a:t>
            </a:r>
            <a:r>
              <a:rPr lang="zh-CN" altLang="en-US" sz="2800" dirty="0" smtClean="0">
                <a:solidFill>
                  <a:schemeClr val="accent2"/>
                </a:solidFill>
                <a:latin typeface="微软雅黑" panose="020B0503020204020204" pitchFamily="34" charset="-122"/>
                <a:ea typeface="微软雅黑" panose="020B0503020204020204" pitchFamily="34" charset="-122"/>
              </a:rPr>
              <a:t>（</a:t>
            </a:r>
            <a:r>
              <a:rPr lang="zh-CN" altLang="en-US" sz="2800" dirty="0">
                <a:solidFill>
                  <a:schemeClr val="accent2"/>
                </a:solidFill>
                <a:latin typeface="微软雅黑" panose="020B0503020204020204" pitchFamily="34" charset="-122"/>
                <a:ea typeface="微软雅黑" panose="020B0503020204020204" pitchFamily="34" charset="-122"/>
              </a:rPr>
              <a:t>学校</a:t>
            </a:r>
            <a:r>
              <a:rPr lang="en-US" altLang="zh-CN" sz="2800" dirty="0">
                <a:solidFill>
                  <a:schemeClr val="accent2"/>
                </a:solidFill>
                <a:latin typeface="微软雅黑" panose="020B0503020204020204" pitchFamily="34" charset="-122"/>
                <a:ea typeface="微软雅黑" panose="020B0503020204020204" pitchFamily="34" charset="-122"/>
              </a:rPr>
              <a:t>/</a:t>
            </a:r>
            <a:r>
              <a:rPr lang="zh-CN" altLang="en-US" sz="2800" dirty="0">
                <a:solidFill>
                  <a:schemeClr val="accent2"/>
                </a:solidFill>
                <a:latin typeface="微软雅黑" panose="020B0503020204020204" pitchFamily="34" charset="-122"/>
                <a:ea typeface="微软雅黑" panose="020B0503020204020204" pitchFamily="34" charset="-122"/>
              </a:rPr>
              <a:t>院系</a:t>
            </a:r>
            <a:r>
              <a:rPr lang="en-US" altLang="zh-CN" sz="2800" dirty="0">
                <a:solidFill>
                  <a:schemeClr val="accent2"/>
                </a:solidFill>
                <a:latin typeface="微软雅黑" panose="020B0503020204020204" pitchFamily="34" charset="-122"/>
                <a:ea typeface="微软雅黑" panose="020B0503020204020204" pitchFamily="34" charset="-122"/>
              </a:rPr>
              <a:t>/</a:t>
            </a:r>
            <a:r>
              <a:rPr lang="zh-CN" altLang="en-US" sz="2800" dirty="0">
                <a:solidFill>
                  <a:schemeClr val="accent2"/>
                </a:solidFill>
                <a:latin typeface="微软雅黑" panose="020B0503020204020204" pitchFamily="34" charset="-122"/>
                <a:ea typeface="微软雅黑" panose="020B0503020204020204" pitchFamily="34" charset="-122"/>
              </a:rPr>
              <a:t>教师：</a:t>
            </a:r>
            <a:r>
              <a:rPr lang="zh-CN" altLang="en-US" sz="2800" dirty="0" smtClean="0">
                <a:solidFill>
                  <a:schemeClr val="accent2"/>
                </a:solidFill>
                <a:latin typeface="微软雅黑" panose="020B0503020204020204" pitchFamily="34" charset="-122"/>
                <a:ea typeface="微软雅黑" panose="020B0503020204020204" pitchFamily="34" charset="-122"/>
              </a:rPr>
              <a:t>荣誉管理</a:t>
            </a:r>
            <a:r>
              <a:rPr lang="zh-CN" altLang="en-US" sz="2800" dirty="0">
                <a:solidFill>
                  <a:schemeClr val="accent2"/>
                </a:solidFill>
                <a:latin typeface="微软雅黑" panose="020B0503020204020204" pitchFamily="34" charset="-122"/>
                <a:ea typeface="微软雅黑" panose="020B0503020204020204" pitchFamily="34" charset="-122"/>
              </a:rPr>
              <a:t>）</a:t>
            </a:r>
            <a:endParaRPr lang="zh-CN" altLang="en-US" sz="28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直接连接符 6"/>
          <p:cNvCxnSpPr/>
          <p:nvPr/>
        </p:nvCxnSpPr>
        <p:spPr>
          <a:xfrm>
            <a:off x="-2" y="784771"/>
            <a:ext cx="12204000" cy="0"/>
          </a:xfrm>
          <a:prstGeom prst="line">
            <a:avLst/>
          </a:prstGeom>
          <a:ln w="28575"/>
        </p:spPr>
        <p:style>
          <a:lnRef idx="1">
            <a:schemeClr val="accent6"/>
          </a:lnRef>
          <a:fillRef idx="0">
            <a:schemeClr val="accent6"/>
          </a:fillRef>
          <a:effectRef idx="0">
            <a:schemeClr val="accent6"/>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6752"/>
            <a:ext cx="12144867" cy="443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椭圆 7"/>
          <p:cNvSpPr/>
          <p:nvPr/>
        </p:nvSpPr>
        <p:spPr>
          <a:xfrm>
            <a:off x="97609" y="4598894"/>
            <a:ext cx="840828" cy="2417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9" name="椭圆 8"/>
          <p:cNvSpPr/>
          <p:nvPr/>
        </p:nvSpPr>
        <p:spPr>
          <a:xfrm>
            <a:off x="1227162" y="2716306"/>
            <a:ext cx="420414" cy="625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10" name="椭圆 9"/>
          <p:cNvSpPr/>
          <p:nvPr/>
        </p:nvSpPr>
        <p:spPr>
          <a:xfrm>
            <a:off x="1316809" y="1954307"/>
            <a:ext cx="840828" cy="2417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5566" y="1550894"/>
            <a:ext cx="5131062" cy="4587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0"/>
          <p:cNvSpPr/>
          <p:nvPr/>
        </p:nvSpPr>
        <p:spPr>
          <a:xfrm>
            <a:off x="3297851" y="1766280"/>
            <a:ext cx="3971365" cy="41564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par>
    </p:tnLst>
    <p:bldLst>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075766"/>
            <a:ext cx="11782170" cy="4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图片 3"/>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l="24287" t="43210" b="-1"/>
          <a:stretch>
            <a:fillRect/>
          </a:stretch>
        </p:blipFill>
        <p:spPr>
          <a:xfrm rot="10800000">
            <a:off x="8049260" y="5131328"/>
            <a:ext cx="4142740" cy="1718310"/>
          </a:xfrm>
          <a:prstGeom prst="rect">
            <a:avLst/>
          </a:prstGeom>
        </p:spPr>
      </p:pic>
      <p:sp>
        <p:nvSpPr>
          <p:cNvPr id="6" name="文本框 3"/>
          <p:cNvSpPr txBox="1"/>
          <p:nvPr/>
        </p:nvSpPr>
        <p:spPr>
          <a:xfrm>
            <a:off x="450583" y="261551"/>
            <a:ext cx="11754678" cy="523220"/>
          </a:xfrm>
          <a:prstGeom prst="rect">
            <a:avLst/>
          </a:prstGeom>
          <a:noFill/>
        </p:spPr>
        <p:txBody>
          <a:bodyPr wrap="square" rtlCol="0">
            <a:spAutoFit/>
          </a:bodyPr>
          <a:lstStyle/>
          <a:p>
            <a:r>
              <a:rPr lang="zh-CN" altLang="en-US" sz="2800" dirty="0" smtClean="0">
                <a:solidFill>
                  <a:schemeClr val="accent2"/>
                </a:solidFill>
                <a:latin typeface="微软雅黑" panose="020B0503020204020204" pitchFamily="34" charset="-122"/>
                <a:ea typeface="微软雅黑" panose="020B0503020204020204" pitchFamily="34" charset="-122"/>
              </a:rPr>
              <a:t>实习管理阶段（教师：实习延期）</a:t>
            </a:r>
            <a:endParaRPr lang="zh-CN" altLang="en-US" sz="28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直接连接符 6"/>
          <p:cNvCxnSpPr/>
          <p:nvPr/>
        </p:nvCxnSpPr>
        <p:spPr>
          <a:xfrm>
            <a:off x="-1" y="780648"/>
            <a:ext cx="12204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9" name="椭圆 8"/>
          <p:cNvSpPr/>
          <p:nvPr/>
        </p:nvSpPr>
        <p:spPr>
          <a:xfrm>
            <a:off x="59896" y="2196353"/>
            <a:ext cx="1186198" cy="4751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10" name="椭圆 9"/>
          <p:cNvSpPr/>
          <p:nvPr/>
        </p:nvSpPr>
        <p:spPr>
          <a:xfrm>
            <a:off x="1549891" y="2269270"/>
            <a:ext cx="420414" cy="625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11" name="椭圆 10"/>
          <p:cNvSpPr/>
          <p:nvPr/>
        </p:nvSpPr>
        <p:spPr>
          <a:xfrm>
            <a:off x="2752824" y="1831199"/>
            <a:ext cx="755893" cy="4380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8266" y="1451383"/>
            <a:ext cx="5804291" cy="3867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4831100" y="1694329"/>
            <a:ext cx="4252480" cy="31197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Inhaltsplatzhalter 4"/>
          <p:cNvSpPr txBox="1"/>
          <p:nvPr/>
        </p:nvSpPr>
        <p:spPr>
          <a:xfrm>
            <a:off x="1760098" y="5254648"/>
            <a:ext cx="6289162" cy="830580"/>
          </a:xfrm>
          <a:prstGeom prst="rect">
            <a:avLst/>
          </a:prstGeom>
          <a:solidFill>
            <a:schemeClr val="accent4">
              <a:lumMod val="40000"/>
              <a:lumOff val="60000"/>
            </a:schemeClr>
          </a:solidFill>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zh-CN" altLang="zh-CN" sz="1800" dirty="0">
                <a:solidFill>
                  <a:srgbClr val="FF0000"/>
                </a:solidFill>
              </a:rPr>
              <a:t>实习延期后，学校实习计划结束时间加上延期天数为该生的最晚实习结束时间，在最晚实习结束时间之前，指导老师可以随时终止或者完成学生的实习任务。实习只能延期一次</a:t>
            </a:r>
            <a:endParaRPr lang="en-US" altLang="zh-CN" sz="1800" dirty="0" smtClean="0">
              <a:solidFill>
                <a:srgbClr val="FF0000"/>
              </a:solidFill>
              <a:latin typeface="等线 Light" panose="02010600030101010101" charset="-122"/>
            </a:endParaRPr>
          </a:p>
        </p:txBody>
      </p:sp>
    </p:spTree>
  </p:cSld>
  <p:clrMapOvr>
    <a:masterClrMapping/>
  </p:clrMapOvr>
  <p:transition spd="slow">
    <p:wipe/>
  </p:transition>
  <p:timing>
    <p:tnLst>
      <p:par>
        <p:cTn id="1" dur="indefinite" restart="never" nodeType="tmRoot"/>
      </p:par>
    </p:tnLst>
    <p:bldLst>
      <p:bldP spid="9" grpId="0" animBg="1"/>
      <p:bldP spid="10" grpId="0" animBg="1"/>
      <p:bldP spid="11" grpId="0" animBg="1"/>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7458" y="904340"/>
            <a:ext cx="10699335" cy="422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图片 3"/>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l="24287" t="43210" b="-1"/>
          <a:stretch>
            <a:fillRect/>
          </a:stretch>
        </p:blipFill>
        <p:spPr>
          <a:xfrm rot="10800000">
            <a:off x="8049260" y="5131328"/>
            <a:ext cx="4142740" cy="1718310"/>
          </a:xfrm>
          <a:prstGeom prst="rect">
            <a:avLst/>
          </a:prstGeom>
        </p:spPr>
      </p:pic>
      <p:grpSp>
        <p:nvGrpSpPr>
          <p:cNvPr id="5" name="组合 4"/>
          <p:cNvGrpSpPr/>
          <p:nvPr/>
        </p:nvGrpSpPr>
        <p:grpSpPr>
          <a:xfrm>
            <a:off x="1" y="261551"/>
            <a:ext cx="12191999" cy="523220"/>
            <a:chOff x="5532050" y="214699"/>
            <a:chExt cx="5674269" cy="523220"/>
          </a:xfrm>
        </p:grpSpPr>
        <p:sp>
          <p:nvSpPr>
            <p:cNvPr id="6" name="文本框 3"/>
            <p:cNvSpPr txBox="1"/>
            <p:nvPr/>
          </p:nvSpPr>
          <p:spPr>
            <a:xfrm>
              <a:off x="5741755" y="214699"/>
              <a:ext cx="3536495" cy="523220"/>
            </a:xfrm>
            <a:prstGeom prst="rect">
              <a:avLst/>
            </a:prstGeom>
            <a:noFill/>
          </p:spPr>
          <p:txBody>
            <a:bodyPr wrap="square"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rPr>
                <a:t>数据准备阶段</a:t>
              </a:r>
              <a:r>
                <a:rPr lang="zh-CN" altLang="en-US" sz="2800" dirty="0" smtClean="0">
                  <a:solidFill>
                    <a:schemeClr val="accent2"/>
                  </a:solidFill>
                  <a:latin typeface="微软雅黑" panose="020B0503020204020204" pitchFamily="34" charset="-122"/>
                  <a:ea typeface="微软雅黑" panose="020B0503020204020204" pitchFamily="34" charset="-122"/>
                </a:rPr>
                <a:t>（学校</a:t>
              </a:r>
              <a:r>
                <a:rPr lang="en-US" altLang="zh-CN" sz="2800" dirty="0">
                  <a:solidFill>
                    <a:schemeClr val="accent2"/>
                  </a:solidFill>
                  <a:latin typeface="微软雅黑" panose="020B0503020204020204" pitchFamily="34" charset="-122"/>
                  <a:ea typeface="微软雅黑" panose="020B0503020204020204" pitchFamily="34" charset="-122"/>
                </a:rPr>
                <a:t>/</a:t>
              </a:r>
              <a:r>
                <a:rPr lang="zh-CN" altLang="en-US" sz="2800" dirty="0" smtClean="0">
                  <a:solidFill>
                    <a:schemeClr val="accent2"/>
                  </a:solidFill>
                  <a:latin typeface="微软雅黑" panose="020B0503020204020204" pitchFamily="34" charset="-122"/>
                  <a:ea typeface="微软雅黑" panose="020B0503020204020204" pitchFamily="34" charset="-122"/>
                </a:rPr>
                <a:t>院系：建立</a:t>
              </a:r>
              <a:r>
                <a:rPr lang="zh-CN" altLang="en-US" sz="2800" dirty="0">
                  <a:solidFill>
                    <a:schemeClr val="accent2"/>
                  </a:solidFill>
                  <a:latin typeface="微软雅黑" panose="020B0503020204020204" pitchFamily="34" charset="-122"/>
                  <a:ea typeface="微软雅黑" panose="020B0503020204020204" pitchFamily="34" charset="-122"/>
                </a:rPr>
                <a:t>合作企业关系）</a:t>
              </a:r>
              <a:endParaRPr lang="zh-CN" altLang="en-US" sz="28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直接连接符 6"/>
            <p:cNvCxnSpPr/>
            <p:nvPr/>
          </p:nvCxnSpPr>
          <p:spPr>
            <a:xfrm>
              <a:off x="5532050" y="737919"/>
              <a:ext cx="5674269" cy="0"/>
            </a:xfrm>
            <a:prstGeom prst="line">
              <a:avLst/>
            </a:prstGeom>
            <a:ln w="28575"/>
          </p:spPr>
          <p:style>
            <a:lnRef idx="1">
              <a:schemeClr val="accent6"/>
            </a:lnRef>
            <a:fillRef idx="0">
              <a:schemeClr val="accent6"/>
            </a:fillRef>
            <a:effectRef idx="0">
              <a:schemeClr val="accent6"/>
            </a:effectRef>
            <a:fontRef idx="minor">
              <a:schemeClr val="tx1"/>
            </a:fontRef>
          </p:style>
        </p:cxnSp>
      </p:grpSp>
      <p:sp>
        <p:nvSpPr>
          <p:cNvPr id="11" name="椭圆 10"/>
          <p:cNvSpPr/>
          <p:nvPr/>
        </p:nvSpPr>
        <p:spPr>
          <a:xfrm>
            <a:off x="2361565" y="844550"/>
            <a:ext cx="843915" cy="411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50850" y="2232025"/>
            <a:ext cx="939165" cy="411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998354" y="1820639"/>
            <a:ext cx="646136" cy="411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2872719" y="3775727"/>
            <a:ext cx="646136" cy="4116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7238287" y="3273038"/>
            <a:ext cx="2033899" cy="4187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Inhaltsplatzhalter 4"/>
          <p:cNvSpPr txBox="1"/>
          <p:nvPr/>
        </p:nvSpPr>
        <p:spPr>
          <a:xfrm>
            <a:off x="1230630" y="4353878"/>
            <a:ext cx="10568940" cy="2215515"/>
          </a:xfrm>
          <a:prstGeom prst="rect">
            <a:avLst/>
          </a:prstGeom>
          <a:solidFill>
            <a:schemeClr val="accent4">
              <a:lumMod val="40000"/>
              <a:lumOff val="60000"/>
            </a:schemeClr>
          </a:solidFill>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lnSpc>
                <a:spcPct val="200000"/>
              </a:lnSpc>
              <a:spcAft>
                <a:spcPts val="1200"/>
              </a:spcAft>
              <a:buNone/>
            </a:pPr>
            <a:r>
              <a:rPr lang="en-US" altLang="zh-CN" sz="1600" b="1" dirty="0">
                <a:solidFill>
                  <a:srgbClr val="FF0000"/>
                </a:solidFill>
                <a:latin typeface="宋体" panose="02010600030101010101" pitchFamily="2" charset="-122"/>
                <a:ea typeface="宋体" panose="02010600030101010101" pitchFamily="2" charset="-122"/>
                <a:cs typeface="宋体" panose="02010600030101010101" pitchFamily="2" charset="-122"/>
              </a:rPr>
              <a:t>   </a:t>
            </a:r>
            <a:r>
              <a:rPr lang="zh-CN" altLang="en-US" sz="1800" dirty="0">
                <a:solidFill>
                  <a:srgbClr val="FF0000"/>
                </a:solidFill>
                <a:latin typeface="+mn-lt"/>
                <a:ea typeface="+mn-lt"/>
                <a:cs typeface="+mn-lt"/>
              </a:rPr>
              <a:t>若在企事业单位库中未搜索到该企业，则说明该企业未曾进入到实习备案平台中。需要学校管理员或院系管理员点击</a:t>
            </a:r>
            <a:r>
              <a:rPr lang="en-US" altLang="zh-CN" sz="1800" dirty="0">
                <a:solidFill>
                  <a:srgbClr val="FF0000"/>
                </a:solidFill>
                <a:latin typeface="+mn-lt"/>
                <a:ea typeface="+mn-lt"/>
                <a:cs typeface="+mn-lt"/>
              </a:rPr>
              <a:t>“</a:t>
            </a:r>
            <a:r>
              <a:rPr lang="zh-CN" altLang="en-US" sz="1800" dirty="0">
                <a:solidFill>
                  <a:srgbClr val="FF0000"/>
                </a:solidFill>
                <a:latin typeface="+mn-lt"/>
                <a:ea typeface="+mn-lt"/>
                <a:cs typeface="+mn-lt"/>
              </a:rPr>
              <a:t>新增推荐企业</a:t>
            </a:r>
            <a:r>
              <a:rPr lang="en-US" altLang="zh-CN" sz="1800" dirty="0">
                <a:solidFill>
                  <a:srgbClr val="FF0000"/>
                </a:solidFill>
                <a:latin typeface="+mn-lt"/>
                <a:ea typeface="+mn-lt"/>
                <a:cs typeface="+mn-lt"/>
              </a:rPr>
              <a:t>”</a:t>
            </a:r>
            <a:r>
              <a:rPr lang="zh-CN" altLang="en-US" sz="1800" dirty="0">
                <a:solidFill>
                  <a:srgbClr val="FF0000"/>
                </a:solidFill>
                <a:latin typeface="+mn-lt"/>
                <a:ea typeface="+mn-lt"/>
                <a:cs typeface="+mn-lt"/>
              </a:rPr>
              <a:t>推荐其进入实习备案平台。操作流程如下：</a:t>
            </a:r>
            <a:r>
              <a:rPr lang="en-US" altLang="zh-CN" sz="1800">
                <a:solidFill>
                  <a:srgbClr val="FF0000"/>
                </a:solidFill>
                <a:latin typeface="+mn-lt"/>
                <a:ea typeface="+mn-lt"/>
                <a:cs typeface="+mn-lt"/>
                <a:sym typeface="+mn-ea"/>
              </a:rPr>
              <a:t>1</a:t>
            </a:r>
            <a:r>
              <a:rPr lang="zh-CN" altLang="en-US" sz="1800">
                <a:solidFill>
                  <a:srgbClr val="FF0000"/>
                </a:solidFill>
                <a:latin typeface="+mn-lt"/>
                <a:ea typeface="+mn-lt"/>
                <a:cs typeface="+mn-lt"/>
                <a:sym typeface="+mn-ea"/>
              </a:rPr>
              <a:t>、点击最右侧</a:t>
            </a:r>
            <a:r>
              <a:rPr lang="en-US" altLang="zh-CN" sz="1800">
                <a:solidFill>
                  <a:srgbClr val="FF0000"/>
                </a:solidFill>
                <a:latin typeface="+mn-lt"/>
                <a:ea typeface="+mn-lt"/>
                <a:cs typeface="+mn-lt"/>
                <a:sym typeface="+mn-ea"/>
              </a:rPr>
              <a:t>“</a:t>
            </a:r>
            <a:r>
              <a:rPr lang="zh-CN" altLang="en-US" sz="1800">
                <a:solidFill>
                  <a:srgbClr val="FF0000"/>
                </a:solidFill>
                <a:latin typeface="+mn-lt"/>
                <a:ea typeface="+mn-lt"/>
                <a:cs typeface="+mn-lt"/>
                <a:sym typeface="+mn-ea"/>
              </a:rPr>
              <a:t>下载导入模板</a:t>
            </a:r>
            <a:r>
              <a:rPr lang="en-US" altLang="zh-CN" sz="1800">
                <a:solidFill>
                  <a:srgbClr val="FF0000"/>
                </a:solidFill>
                <a:latin typeface="+mn-lt"/>
                <a:ea typeface="+mn-lt"/>
                <a:cs typeface="+mn-lt"/>
                <a:sym typeface="+mn-ea"/>
              </a:rPr>
              <a:t>”</a:t>
            </a:r>
            <a:r>
              <a:rPr lang="zh-CN" altLang="en-US" sz="1800">
                <a:solidFill>
                  <a:srgbClr val="FF0000"/>
                </a:solidFill>
                <a:latin typeface="+mn-lt"/>
                <a:ea typeface="+mn-lt"/>
                <a:cs typeface="+mn-lt"/>
                <a:sym typeface="+mn-ea"/>
              </a:rPr>
              <a:t>，该模板为企业信息导入模板。按照模板内容填写详细信息。</a:t>
            </a:r>
            <a:r>
              <a:rPr lang="en-US" altLang="zh-CN" sz="1800">
                <a:solidFill>
                  <a:srgbClr val="FF0000"/>
                </a:solidFill>
                <a:latin typeface="+mn-lt"/>
                <a:ea typeface="+mn-lt"/>
                <a:cs typeface="+mn-lt"/>
                <a:sym typeface="+mn-ea"/>
              </a:rPr>
              <a:t>2</a:t>
            </a:r>
            <a:r>
              <a:rPr lang="zh-CN" altLang="en-US" sz="1800">
                <a:solidFill>
                  <a:srgbClr val="FF0000"/>
                </a:solidFill>
                <a:latin typeface="+mn-lt"/>
                <a:ea typeface="+mn-lt"/>
                <a:cs typeface="+mn-lt"/>
                <a:sym typeface="+mn-ea"/>
              </a:rPr>
              <a:t>、点击</a:t>
            </a:r>
            <a:r>
              <a:rPr lang="en-US" altLang="zh-CN" sz="1800">
                <a:solidFill>
                  <a:srgbClr val="FF0000"/>
                </a:solidFill>
                <a:latin typeface="+mn-lt"/>
                <a:ea typeface="+mn-lt"/>
                <a:cs typeface="+mn-lt"/>
                <a:sym typeface="+mn-ea"/>
              </a:rPr>
              <a:t>“</a:t>
            </a:r>
            <a:r>
              <a:rPr lang="zh-CN" altLang="en-US" sz="1800">
                <a:solidFill>
                  <a:srgbClr val="FF0000"/>
                </a:solidFill>
                <a:latin typeface="+mn-lt"/>
                <a:ea typeface="+mn-lt"/>
                <a:cs typeface="+mn-lt"/>
                <a:sym typeface="+mn-ea"/>
              </a:rPr>
              <a:t>上传文件</a:t>
            </a:r>
            <a:r>
              <a:rPr lang="en-US" altLang="zh-CN" sz="1800">
                <a:solidFill>
                  <a:srgbClr val="FF0000"/>
                </a:solidFill>
                <a:latin typeface="+mn-lt"/>
                <a:ea typeface="+mn-lt"/>
                <a:cs typeface="+mn-lt"/>
                <a:sym typeface="+mn-ea"/>
              </a:rPr>
              <a:t>”</a:t>
            </a:r>
            <a:r>
              <a:rPr lang="zh-CN" altLang="en-US" sz="1800">
                <a:solidFill>
                  <a:srgbClr val="FF0000"/>
                </a:solidFill>
                <a:latin typeface="+mn-lt"/>
                <a:ea typeface="+mn-lt"/>
                <a:cs typeface="+mn-lt"/>
                <a:sym typeface="+mn-ea"/>
              </a:rPr>
              <a:t>，选择已填写完整的</a:t>
            </a:r>
            <a:r>
              <a:rPr lang="en-US" altLang="zh-CN" sz="1800">
                <a:solidFill>
                  <a:srgbClr val="FF0000"/>
                </a:solidFill>
                <a:latin typeface="+mn-lt"/>
                <a:ea typeface="+mn-lt"/>
                <a:cs typeface="+mn-lt"/>
                <a:sym typeface="+mn-ea"/>
              </a:rPr>
              <a:t>“</a:t>
            </a:r>
            <a:r>
              <a:rPr lang="zh-CN" altLang="en-US" sz="1800">
                <a:solidFill>
                  <a:srgbClr val="FF0000"/>
                </a:solidFill>
                <a:latin typeface="+mn-lt"/>
                <a:ea typeface="+mn-lt"/>
                <a:cs typeface="+mn-lt"/>
                <a:sym typeface="+mn-ea"/>
              </a:rPr>
              <a:t>企业信息导入模板</a:t>
            </a:r>
            <a:r>
              <a:rPr lang="en-US" altLang="zh-CN" sz="1800">
                <a:solidFill>
                  <a:srgbClr val="FF0000"/>
                </a:solidFill>
                <a:latin typeface="+mn-lt"/>
                <a:ea typeface="+mn-lt"/>
                <a:cs typeface="+mn-lt"/>
                <a:sym typeface="+mn-ea"/>
              </a:rPr>
              <a:t>”</a:t>
            </a:r>
            <a:r>
              <a:rPr lang="zh-CN" altLang="en-US" sz="1800">
                <a:solidFill>
                  <a:srgbClr val="FF0000"/>
                </a:solidFill>
                <a:latin typeface="+mn-lt"/>
                <a:ea typeface="+mn-lt"/>
                <a:cs typeface="+mn-lt"/>
                <a:sym typeface="+mn-ea"/>
              </a:rPr>
              <a:t>；点击最下方立即提交。</a:t>
            </a:r>
            <a:endParaRPr lang="en-US" sz="1800" dirty="0">
              <a:solidFill>
                <a:srgbClr val="FF0000"/>
              </a:solidFill>
              <a:latin typeface="+mn-lt"/>
              <a:ea typeface="+mn-lt"/>
              <a:cs typeface="+mn-lt"/>
            </a:endParaRPr>
          </a:p>
        </p:txBody>
      </p:sp>
      <p:sp>
        <p:nvSpPr>
          <p:cNvPr id="9" name="椭圆 8"/>
          <p:cNvSpPr/>
          <p:nvPr/>
        </p:nvSpPr>
        <p:spPr>
          <a:xfrm>
            <a:off x="7044055" y="1948815"/>
            <a:ext cx="1005205" cy="283210"/>
          </a:xfrm>
          <a:prstGeom prst="ellipse">
            <a:avLst/>
          </a:prstGeom>
          <a:noFill/>
          <a:ln>
            <a:solidFill>
              <a:srgbClr val="FF0000"/>
            </a:solidFill>
          </a:ln>
          <a:extLst>
            <a:ext uri="{909E8E84-426E-40DD-AFC4-6F175D3DCCD1}">
              <a14:hiddenFill xmlns:a14="http://schemas.microsoft.com/office/drawing/2010/main">
                <a:gradFill>
                  <a:gsLst>
                    <a:gs pos="0">
                      <a:srgbClr val="FE4444"/>
                    </a:gs>
                    <a:gs pos="100000">
                      <a:srgbClr val="832B2B"/>
                    </a:gs>
                  </a:gsLst>
                  <a:lin ang="5400000" scaled="0"/>
                </a:gra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6172835" y="2232025"/>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2</a:t>
            </a:r>
            <a:endParaRPr lang="en-US" altLang="zh-CN" sz="1600" b="1">
              <a:solidFill>
                <a:schemeClr val="tx1"/>
              </a:solidFill>
              <a:effectLst>
                <a:outerShdw blurRad="38100" dist="19050" dir="2700000" algn="tl" rotWithShape="0">
                  <a:schemeClr val="dk1">
                    <a:alpha val="40000"/>
                  </a:schemeClr>
                </a:outerShdw>
              </a:effectLst>
            </a:endParaRPr>
          </a:p>
        </p:txBody>
      </p:sp>
      <p:sp>
        <p:nvSpPr>
          <p:cNvPr id="15" name="矩形 14"/>
          <p:cNvSpPr/>
          <p:nvPr/>
        </p:nvSpPr>
        <p:spPr>
          <a:xfrm>
            <a:off x="1505585" y="2306320"/>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1</a:t>
            </a:r>
            <a:endParaRPr lang="en-US" altLang="zh-CN" sz="1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wipe/>
  </p:transition>
  <p:timing>
    <p:tnLst>
      <p:par>
        <p:cTn id="1" dur="indefinite" restart="never" nodeType="tmRoot"/>
      </p:par>
    </p:tnLst>
    <p:bldLst>
      <p:bldP spid="11" grpId="0" animBg="1"/>
      <p:bldP spid="12" grpId="0" animBg="1"/>
      <p:bldP spid="13" grpId="0" animBg="1"/>
      <p:bldP spid="14" grpId="0" animBg="1"/>
      <p:bldP spid="17" grpId="0" animBg="1"/>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0" y="838162"/>
            <a:ext cx="12192000" cy="1456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545719" y="1187036"/>
            <a:ext cx="4052713" cy="769441"/>
          </a:xfrm>
          <a:prstGeom prst="rect">
            <a:avLst/>
          </a:prstGeom>
          <a:noFill/>
        </p:spPr>
        <p:txBody>
          <a:bodyPr wrap="none" rtlCol="0" anchor="t">
            <a:spAutoFit/>
          </a:bodyPr>
          <a:lstStyle/>
          <a:p>
            <a:r>
              <a:rPr lang="en-US" altLang="zh-CN" sz="4400" dirty="0" smtClean="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rPr>
              <a:t>3.</a:t>
            </a:r>
            <a:r>
              <a:rPr lang="zh-CN" altLang="en-US" sz="4400" dirty="0" smtClean="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rPr>
              <a:t>实习完结阶段</a:t>
            </a:r>
            <a:endParaRPr lang="zh-CN" altLang="en-US" sz="4400" dirty="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pic>
        <p:nvPicPr>
          <p:cNvPr id="7" name="图片 6"/>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24287" t="43210" b="-1"/>
          <a:stretch>
            <a:fillRect/>
          </a:stretch>
        </p:blipFill>
        <p:spPr>
          <a:xfrm rot="10800000">
            <a:off x="8049260" y="5131328"/>
            <a:ext cx="4142740" cy="1718310"/>
          </a:xfrm>
          <a:prstGeom prst="rect">
            <a:avLst/>
          </a:prstGeom>
        </p:spPr>
      </p:pic>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075766"/>
            <a:ext cx="11782170" cy="452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图片 3"/>
          <p:cNvPicPr>
            <a:picLocks noChangeAspect="1"/>
          </p:cNvPicPr>
          <p:nvPr>
            <p:custDataLst>
              <p:tags r:id="rId2"/>
            </p:custDataLst>
          </p:nvPr>
        </p:nvPicPr>
        <p:blipFill rotWithShape="1">
          <a:blip r:embed="rId3" cstate="print">
            <a:extLst>
              <a:ext uri="{28A0092B-C50C-407E-A947-70E740481C1C}">
                <a14:useLocalDpi xmlns:a14="http://schemas.microsoft.com/office/drawing/2010/main" val="0"/>
              </a:ext>
            </a:extLst>
          </a:blip>
          <a:srcRect l="24287" t="43210" b="-1"/>
          <a:stretch>
            <a:fillRect/>
          </a:stretch>
        </p:blipFill>
        <p:spPr>
          <a:xfrm rot="10800000">
            <a:off x="8049260" y="5131328"/>
            <a:ext cx="4142740" cy="1718310"/>
          </a:xfrm>
          <a:prstGeom prst="rect">
            <a:avLst/>
          </a:prstGeom>
        </p:spPr>
      </p:pic>
      <p:sp>
        <p:nvSpPr>
          <p:cNvPr id="6" name="文本框 3"/>
          <p:cNvSpPr txBox="1"/>
          <p:nvPr/>
        </p:nvSpPr>
        <p:spPr>
          <a:xfrm>
            <a:off x="450583" y="261551"/>
            <a:ext cx="11754678" cy="523220"/>
          </a:xfrm>
          <a:prstGeom prst="rect">
            <a:avLst/>
          </a:prstGeom>
          <a:noFill/>
        </p:spPr>
        <p:txBody>
          <a:bodyPr wrap="square"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rPr>
              <a:t>实习完结</a:t>
            </a:r>
            <a:r>
              <a:rPr lang="zh-CN" altLang="en-US" sz="2800" dirty="0" smtClean="0">
                <a:solidFill>
                  <a:schemeClr val="accent2"/>
                </a:solidFill>
                <a:latin typeface="微软雅黑" panose="020B0503020204020204" pitchFamily="34" charset="-122"/>
                <a:ea typeface="微软雅黑" panose="020B0503020204020204" pitchFamily="34" charset="-122"/>
              </a:rPr>
              <a:t>阶段（教师：实习结束）</a:t>
            </a:r>
            <a:endParaRPr lang="zh-CN" altLang="en-US" sz="28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直接连接符 6"/>
          <p:cNvCxnSpPr/>
          <p:nvPr/>
        </p:nvCxnSpPr>
        <p:spPr>
          <a:xfrm>
            <a:off x="-1" y="784771"/>
            <a:ext cx="12204000" cy="0"/>
          </a:xfrm>
          <a:prstGeom prst="line">
            <a:avLst/>
          </a:prstGeom>
          <a:ln w="28575"/>
        </p:spPr>
        <p:style>
          <a:lnRef idx="1">
            <a:schemeClr val="accent6"/>
          </a:lnRef>
          <a:fillRef idx="0">
            <a:schemeClr val="accent6"/>
          </a:fillRef>
          <a:effectRef idx="0">
            <a:schemeClr val="accent6"/>
          </a:effectRef>
          <a:fontRef idx="minor">
            <a:schemeClr val="tx1"/>
          </a:fontRef>
        </p:style>
      </p:cxnSp>
      <p:sp>
        <p:nvSpPr>
          <p:cNvPr id="9" name="椭圆 8"/>
          <p:cNvSpPr/>
          <p:nvPr/>
        </p:nvSpPr>
        <p:spPr>
          <a:xfrm>
            <a:off x="59896" y="2196353"/>
            <a:ext cx="1186198" cy="4751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10" name="椭圆 9"/>
          <p:cNvSpPr/>
          <p:nvPr/>
        </p:nvSpPr>
        <p:spPr>
          <a:xfrm>
            <a:off x="1549891" y="2269270"/>
            <a:ext cx="420414" cy="6257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11" name="椭圆 10"/>
          <p:cNvSpPr/>
          <p:nvPr/>
        </p:nvSpPr>
        <p:spPr>
          <a:xfrm>
            <a:off x="2148673" y="1831199"/>
            <a:ext cx="755893" cy="4380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12" name="Inhaltsplatzhalter 4"/>
          <p:cNvSpPr txBox="1"/>
          <p:nvPr/>
        </p:nvSpPr>
        <p:spPr>
          <a:xfrm>
            <a:off x="2384696" y="3953599"/>
            <a:ext cx="8686716" cy="984885"/>
          </a:xfrm>
          <a:prstGeom prst="rect">
            <a:avLst/>
          </a:prstGeom>
          <a:solidFill>
            <a:schemeClr val="accent4">
              <a:lumMod val="40000"/>
              <a:lumOff val="60000"/>
            </a:schemeClr>
          </a:solidFill>
        </p:spPr>
        <p:txBody>
          <a:bodyPr wrap="square" lIns="0" tIns="0" rIns="0" bIns="0" anchor="ctr">
            <a:spAutoFit/>
          </a:bodyPr>
          <a:lstStyle>
            <a:lvl1pPr marL="273050" indent="-273050" algn="l" defTabSz="914400"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4400"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4400"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4400"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00000"/>
              </a:lnSpc>
              <a:spcAft>
                <a:spcPts val="1200"/>
              </a:spcAft>
              <a:buNone/>
            </a:pPr>
            <a:r>
              <a:rPr lang="en-US" altLang="zh-CN" sz="1800" dirty="0">
                <a:solidFill>
                  <a:srgbClr val="FF0000"/>
                </a:solidFill>
                <a:latin typeface="+mn-lt"/>
                <a:ea typeface="+mn-lt"/>
                <a:cs typeface="+mn-lt"/>
              </a:rPr>
              <a:t>1</a:t>
            </a:r>
            <a:r>
              <a:rPr lang="zh-CN" altLang="en-US" sz="1800" dirty="0">
                <a:solidFill>
                  <a:srgbClr val="FF0000"/>
                </a:solidFill>
                <a:latin typeface="+mn-lt"/>
                <a:ea typeface="+mn-lt"/>
                <a:cs typeface="+mn-lt"/>
              </a:rPr>
              <a:t>、</a:t>
            </a:r>
            <a:r>
              <a:rPr lang="zh-CN" altLang="zh-CN" sz="1800" dirty="0">
                <a:solidFill>
                  <a:srgbClr val="FF0000"/>
                </a:solidFill>
                <a:latin typeface="+mn-lt"/>
                <a:ea typeface="+mn-lt"/>
                <a:cs typeface="+mn-lt"/>
              </a:rPr>
              <a:t>此操作时间为学生实习结束时间</a:t>
            </a:r>
            <a:r>
              <a:rPr lang="zh-CN" altLang="zh-CN" sz="1800" dirty="0" smtClean="0">
                <a:solidFill>
                  <a:srgbClr val="FF0000"/>
                </a:solidFill>
                <a:latin typeface="+mn-lt"/>
                <a:ea typeface="+mn-lt"/>
                <a:cs typeface="+mn-lt"/>
              </a:rPr>
              <a:t>。</a:t>
            </a:r>
            <a:endParaRPr lang="en-US" altLang="zh-CN" sz="1800" dirty="0" smtClean="0">
              <a:solidFill>
                <a:srgbClr val="FF0000"/>
              </a:solidFill>
              <a:latin typeface="+mn-lt"/>
              <a:ea typeface="+mn-lt"/>
              <a:cs typeface="+mn-lt"/>
            </a:endParaRPr>
          </a:p>
          <a:p>
            <a:pPr marL="0" indent="0">
              <a:lnSpc>
                <a:spcPct val="100000"/>
              </a:lnSpc>
              <a:spcAft>
                <a:spcPts val="1200"/>
              </a:spcAft>
              <a:buNone/>
            </a:pPr>
            <a:r>
              <a:rPr lang="zh-CN" altLang="zh-CN" sz="1800" dirty="0" smtClean="0">
                <a:solidFill>
                  <a:srgbClr val="FF0000"/>
                </a:solidFill>
                <a:latin typeface="+mn-lt"/>
                <a:ea typeface="+mn-lt"/>
                <a:cs typeface="+mn-lt"/>
              </a:rPr>
              <a:t>在</a:t>
            </a:r>
            <a:r>
              <a:rPr lang="zh-CN" altLang="zh-CN" sz="1800" dirty="0">
                <a:solidFill>
                  <a:srgbClr val="FF0000"/>
                </a:solidFill>
                <a:latin typeface="+mn-lt"/>
                <a:ea typeface="+mn-lt"/>
                <a:cs typeface="+mn-lt"/>
              </a:rPr>
              <a:t>实习时间未延期的情况下，如果实习完成时间超出学校此次实习计划的结束时间，那么学生的实习完成时间自动更改为学校实习计划的结束时间。</a:t>
            </a:r>
            <a:endParaRPr lang="en-US" altLang="zh-CN" sz="1800" dirty="0" smtClean="0">
              <a:solidFill>
                <a:srgbClr val="FF0000"/>
              </a:solidFill>
              <a:latin typeface="+mn-lt"/>
              <a:ea typeface="+mn-lt"/>
              <a:cs typeface="+mn-lt"/>
            </a:endParaRPr>
          </a:p>
        </p:txBody>
      </p:sp>
      <p:sp>
        <p:nvSpPr>
          <p:cNvPr id="2" name="矩形 1"/>
          <p:cNvSpPr/>
          <p:nvPr/>
        </p:nvSpPr>
        <p:spPr>
          <a:xfrm>
            <a:off x="2706370" y="1494155"/>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1</a:t>
            </a:r>
            <a:endParaRPr lang="en-US" altLang="zh-CN" sz="1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wipe/>
  </p:transition>
  <p:timing>
    <p:tnLst>
      <p:par>
        <p:cTn id="1" dur="indefinite" restart="never" nodeType="tmRoot"/>
      </p:par>
    </p:tnLst>
    <p:bldLst>
      <p:bldP spid="9" grpId="0" animBg="1"/>
      <p:bldP spid="10" grpId="0" animBg="1"/>
      <p:bldP spid="11"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24287" t="43210" b="-1"/>
          <a:stretch>
            <a:fillRect/>
          </a:stretch>
        </p:blipFill>
        <p:spPr>
          <a:xfrm rot="10800000">
            <a:off x="8049260" y="5131328"/>
            <a:ext cx="4142740" cy="1718310"/>
          </a:xfrm>
          <a:prstGeom prst="rect">
            <a:avLst/>
          </a:prstGeom>
        </p:spPr>
      </p:pic>
      <p:sp>
        <p:nvSpPr>
          <p:cNvPr id="6" name="文本框 3"/>
          <p:cNvSpPr txBox="1"/>
          <p:nvPr/>
        </p:nvSpPr>
        <p:spPr>
          <a:xfrm>
            <a:off x="450583" y="261551"/>
            <a:ext cx="11754678" cy="523220"/>
          </a:xfrm>
          <a:prstGeom prst="rect">
            <a:avLst/>
          </a:prstGeom>
          <a:noFill/>
        </p:spPr>
        <p:txBody>
          <a:bodyPr wrap="square" rtlCol="0">
            <a:spAutoFit/>
          </a:bodyPr>
          <a:lstStyle/>
          <a:p>
            <a:r>
              <a:rPr lang="zh-CN" altLang="en-US" sz="2800" dirty="0">
                <a:solidFill>
                  <a:schemeClr val="accent2"/>
                </a:solidFill>
                <a:latin typeface="微软雅黑" panose="020B0503020204020204" pitchFamily="34" charset="-122"/>
                <a:ea typeface="微软雅黑" panose="020B0503020204020204" pitchFamily="34" charset="-122"/>
              </a:rPr>
              <a:t>实习完结阶段（学校</a:t>
            </a:r>
            <a:r>
              <a:rPr lang="en-US" altLang="zh-CN" sz="2800" dirty="0">
                <a:solidFill>
                  <a:schemeClr val="accent2"/>
                </a:solidFill>
                <a:latin typeface="微软雅黑" panose="020B0503020204020204" pitchFamily="34" charset="-122"/>
                <a:ea typeface="微软雅黑" panose="020B0503020204020204" pitchFamily="34" charset="-122"/>
              </a:rPr>
              <a:t>/</a:t>
            </a:r>
            <a:r>
              <a:rPr lang="zh-CN" altLang="en-US" sz="2800" dirty="0">
                <a:solidFill>
                  <a:schemeClr val="accent2"/>
                </a:solidFill>
                <a:latin typeface="微软雅黑" panose="020B0503020204020204" pitchFamily="34" charset="-122"/>
                <a:ea typeface="微软雅黑" panose="020B0503020204020204" pitchFamily="34" charset="-122"/>
              </a:rPr>
              <a:t>院系</a:t>
            </a:r>
            <a:r>
              <a:rPr lang="en-US" altLang="zh-CN" sz="2800" dirty="0">
                <a:solidFill>
                  <a:schemeClr val="accent2"/>
                </a:solidFill>
                <a:latin typeface="微软雅黑" panose="020B0503020204020204" pitchFamily="34" charset="-122"/>
                <a:ea typeface="微软雅黑" panose="020B0503020204020204" pitchFamily="34" charset="-122"/>
              </a:rPr>
              <a:t>/</a:t>
            </a:r>
            <a:r>
              <a:rPr lang="zh-CN" altLang="en-US" sz="2800" dirty="0">
                <a:solidFill>
                  <a:schemeClr val="accent2"/>
                </a:solidFill>
                <a:latin typeface="微软雅黑" panose="020B0503020204020204" pitchFamily="34" charset="-122"/>
                <a:ea typeface="微软雅黑" panose="020B0503020204020204" pitchFamily="34" charset="-122"/>
              </a:rPr>
              <a:t>教师：实习</a:t>
            </a:r>
            <a:r>
              <a:rPr lang="zh-CN" altLang="en-US" sz="2800" dirty="0" smtClean="0">
                <a:solidFill>
                  <a:schemeClr val="accent2"/>
                </a:solidFill>
                <a:latin typeface="微软雅黑" panose="020B0503020204020204" pitchFamily="34" charset="-122"/>
                <a:ea typeface="微软雅黑" panose="020B0503020204020204" pitchFamily="34" charset="-122"/>
              </a:rPr>
              <a:t>总结）</a:t>
            </a:r>
            <a:endParaRPr lang="zh-CN" altLang="en-US" sz="2800" dirty="0">
              <a:solidFill>
                <a:schemeClr val="accent2"/>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7" name="直接连接符 6"/>
          <p:cNvCxnSpPr/>
          <p:nvPr/>
        </p:nvCxnSpPr>
        <p:spPr>
          <a:xfrm>
            <a:off x="0" y="784771"/>
            <a:ext cx="12204000" cy="0"/>
          </a:xfrm>
          <a:prstGeom prst="line">
            <a:avLst/>
          </a:prstGeom>
          <a:ln w="28575"/>
        </p:spPr>
        <p:style>
          <a:lnRef idx="1">
            <a:schemeClr val="accent6"/>
          </a:lnRef>
          <a:fillRef idx="0">
            <a:schemeClr val="accent6"/>
          </a:fillRef>
          <a:effectRef idx="0">
            <a:schemeClr val="accent6"/>
          </a:effectRef>
          <a:fontRef idx="minor">
            <a:schemeClr val="tx1"/>
          </a:fontRef>
        </p:style>
      </p:cxnSp>
      <p:pic>
        <p:nvPicPr>
          <p:cNvPr id="8" name="图片 7"/>
          <p:cNvPicPr/>
          <p:nvPr/>
        </p:nvPicPr>
        <p:blipFill>
          <a:blip r:embed="rId3"/>
          <a:stretch>
            <a:fillRect/>
          </a:stretch>
        </p:blipFill>
        <p:spPr>
          <a:xfrm>
            <a:off x="71718" y="968188"/>
            <a:ext cx="11663082" cy="3299012"/>
          </a:xfrm>
          <a:prstGeom prst="rect">
            <a:avLst/>
          </a:prstGeom>
        </p:spPr>
      </p:pic>
      <p:sp>
        <p:nvSpPr>
          <p:cNvPr id="9" name="椭圆 8"/>
          <p:cNvSpPr/>
          <p:nvPr/>
        </p:nvSpPr>
        <p:spPr>
          <a:xfrm>
            <a:off x="0" y="3756213"/>
            <a:ext cx="1061194" cy="3585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10" name="椭圆 9"/>
          <p:cNvSpPr/>
          <p:nvPr/>
        </p:nvSpPr>
        <p:spPr>
          <a:xfrm>
            <a:off x="10954870" y="2465294"/>
            <a:ext cx="699247" cy="3899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1740" y="784771"/>
            <a:ext cx="4649153" cy="5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bldLst>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过程 3"/>
          <p:cNvSpPr/>
          <p:nvPr/>
        </p:nvSpPr>
        <p:spPr>
          <a:xfrm>
            <a:off x="0" y="2550795"/>
            <a:ext cx="12192000" cy="1456055"/>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dirty="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rPr>
              <a:t>感</a:t>
            </a:r>
            <a:r>
              <a:rPr lang="en-US" altLang="zh-CN" sz="5400" dirty="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rPr>
              <a:t>   </a:t>
            </a:r>
            <a:r>
              <a:rPr lang="zh-CN" altLang="en-US" sz="5400" dirty="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rPr>
              <a:t>谢</a:t>
            </a:r>
            <a:r>
              <a:rPr lang="en-US" altLang="zh-CN" sz="5400" dirty="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rPr>
              <a:t>   </a:t>
            </a:r>
            <a:r>
              <a:rPr lang="zh-CN" altLang="en-US" sz="5400" dirty="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rPr>
              <a:t>观</a:t>
            </a:r>
            <a:r>
              <a:rPr lang="en-US" altLang="zh-CN" sz="5400" dirty="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rPr>
              <a:t>   </a:t>
            </a:r>
            <a:r>
              <a:rPr lang="zh-CN" altLang="en-US" sz="5400" dirty="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rPr>
              <a:t>看</a:t>
            </a:r>
            <a:r>
              <a:rPr lang="en-US" altLang="zh-CN" sz="5400" dirty="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rPr>
              <a:t> </a:t>
            </a:r>
            <a:r>
              <a:rPr lang="zh-CN" altLang="en-US" sz="5400" dirty="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rPr>
              <a:t>！</a:t>
            </a:r>
            <a:endParaRPr lang="zh-CN" altLang="en-US" sz="5400" dirty="0">
              <a:solidFill>
                <a:schemeClr val="accent2">
                  <a:lumMod val="75000"/>
                </a:schemeClr>
              </a:solidFill>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pic>
        <p:nvPicPr>
          <p:cNvPr id="9" name="图片 8"/>
          <p:cNvPicPr>
            <a:picLocks noChangeAspect="1"/>
          </p:cNvPicPr>
          <p:nvPr>
            <p:custDataLst>
              <p:tags r:id="rId1"/>
            </p:custDataLst>
          </p:nvPr>
        </p:nvPicPr>
        <p:blipFill rotWithShape="1">
          <a:blip r:embed="rId2" cstate="print">
            <a:extLst>
              <a:ext uri="{28A0092B-C50C-407E-A947-70E740481C1C}">
                <a14:useLocalDpi xmlns:a14="http://schemas.microsoft.com/office/drawing/2010/main" val="0"/>
              </a:ext>
            </a:extLst>
          </a:blip>
          <a:srcRect l="24287" t="43210" b="-1"/>
          <a:stretch>
            <a:fillRect/>
          </a:stretch>
        </p:blipFill>
        <p:spPr>
          <a:xfrm rot="9360000">
            <a:off x="7878445" y="4775200"/>
            <a:ext cx="4142740" cy="1718310"/>
          </a:xfrm>
          <a:prstGeom prst="rect">
            <a:avLst/>
          </a:prstGeom>
        </p:spPr>
      </p:pic>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a:xfrm>
            <a:off x="3300730" y="4347210"/>
            <a:ext cx="8042275" cy="2250440"/>
          </a:xfrm>
          <a:solidFill>
            <a:schemeClr val="accent4">
              <a:lumMod val="40000"/>
              <a:lumOff val="60000"/>
            </a:schemeClr>
          </a:solidFill>
        </p:spPr>
        <p:txBody>
          <a:bodyPr>
            <a:noAutofit/>
          </a:bodyPr>
          <a:p>
            <a:pPr algn="l"/>
            <a:r>
              <a:rPr lang="en-US" altLang="zh-CN" sz="1800" b="1">
                <a:solidFill>
                  <a:srgbClr val="FF0000"/>
                </a:solidFill>
                <a:ea typeface="+mn-lt"/>
                <a:cs typeface="+mn-lt"/>
                <a:sym typeface="+mn-ea"/>
              </a:rPr>
              <a:t> </a:t>
            </a:r>
            <a:r>
              <a:rPr lang="en-US" altLang="zh-CN" sz="1800">
                <a:solidFill>
                  <a:srgbClr val="FF0000"/>
                </a:solidFill>
                <a:ea typeface="+mn-lt"/>
                <a:cs typeface="+mn-lt"/>
                <a:sym typeface="+mn-ea"/>
              </a:rPr>
              <a:t>1</a:t>
            </a:r>
            <a:r>
              <a:rPr lang="zh-CN" altLang="en-US" sz="1800">
                <a:solidFill>
                  <a:srgbClr val="FF0000"/>
                </a:solidFill>
                <a:ea typeface="+mn-lt"/>
                <a:cs typeface="+mn-lt"/>
                <a:sym typeface="+mn-ea"/>
              </a:rPr>
              <a:t>、提交后，如若出现</a:t>
            </a:r>
            <a:r>
              <a:rPr lang="en-US" altLang="zh-CN" sz="1800">
                <a:solidFill>
                  <a:srgbClr val="FF0000"/>
                </a:solidFill>
                <a:ea typeface="+mn-lt"/>
                <a:cs typeface="+mn-lt"/>
                <a:sym typeface="+mn-ea"/>
              </a:rPr>
              <a:t>“</a:t>
            </a:r>
            <a:r>
              <a:rPr lang="zh-CN" altLang="en-US" sz="1800">
                <a:solidFill>
                  <a:srgbClr val="FF0000"/>
                </a:solidFill>
                <a:ea typeface="+mn-lt"/>
                <a:cs typeface="+mn-lt"/>
                <a:sym typeface="+mn-ea"/>
              </a:rPr>
              <a:t>成功导入</a:t>
            </a:r>
            <a:r>
              <a:rPr lang="en-US" altLang="zh-CN" sz="1800">
                <a:solidFill>
                  <a:srgbClr val="FF0000"/>
                </a:solidFill>
                <a:ea typeface="+mn-lt"/>
                <a:cs typeface="+mn-lt"/>
                <a:sym typeface="+mn-ea"/>
              </a:rPr>
              <a:t>1</a:t>
            </a:r>
            <a:r>
              <a:rPr lang="zh-CN" altLang="en-US" sz="1800">
                <a:solidFill>
                  <a:srgbClr val="FF0000"/>
                </a:solidFill>
                <a:ea typeface="+mn-lt"/>
                <a:cs typeface="+mn-lt"/>
                <a:sym typeface="+mn-ea"/>
              </a:rPr>
              <a:t>条，失败</a:t>
            </a:r>
            <a:r>
              <a:rPr lang="en-US" altLang="zh-CN" sz="1800">
                <a:solidFill>
                  <a:srgbClr val="FF0000"/>
                </a:solidFill>
                <a:ea typeface="+mn-lt"/>
                <a:cs typeface="+mn-lt"/>
                <a:sym typeface="+mn-ea"/>
              </a:rPr>
              <a:t>0</a:t>
            </a:r>
            <a:r>
              <a:rPr lang="zh-CN" altLang="en-US" sz="1800">
                <a:solidFill>
                  <a:srgbClr val="FF0000"/>
                </a:solidFill>
                <a:ea typeface="+mn-lt"/>
                <a:cs typeface="+mn-lt"/>
                <a:sym typeface="+mn-ea"/>
              </a:rPr>
              <a:t>条</a:t>
            </a:r>
            <a:r>
              <a:rPr lang="en-US" altLang="zh-CN" sz="1800">
                <a:solidFill>
                  <a:srgbClr val="FF0000"/>
                </a:solidFill>
                <a:ea typeface="+mn-lt"/>
                <a:cs typeface="+mn-lt"/>
                <a:sym typeface="+mn-ea"/>
              </a:rPr>
              <a:t>”</a:t>
            </a:r>
            <a:r>
              <a:rPr lang="zh-CN" altLang="en-US" sz="1800">
                <a:solidFill>
                  <a:srgbClr val="FF0000"/>
                </a:solidFill>
                <a:ea typeface="+mn-lt"/>
                <a:cs typeface="+mn-lt"/>
                <a:sym typeface="+mn-ea"/>
              </a:rPr>
              <a:t>等词条，则说明该项操作成功。</a:t>
            </a:r>
            <a:endParaRPr lang="zh-CN" altLang="en-US" sz="1800">
              <a:solidFill>
                <a:srgbClr val="FF0000"/>
              </a:solidFill>
              <a:ea typeface="+mn-lt"/>
              <a:cs typeface="+mn-lt"/>
              <a:sym typeface="+mn-ea"/>
            </a:endParaRPr>
          </a:p>
          <a:p>
            <a:pPr algn="l"/>
            <a:r>
              <a:rPr lang="en-US" altLang="zh-CN" sz="1800">
                <a:solidFill>
                  <a:srgbClr val="FF0000"/>
                </a:solidFill>
                <a:ea typeface="+mn-lt"/>
                <a:cs typeface="+mn-lt"/>
                <a:sym typeface="+mn-ea"/>
              </a:rPr>
              <a:t>  2</a:t>
            </a:r>
            <a:r>
              <a:rPr lang="zh-CN" altLang="en-US" sz="1800">
                <a:solidFill>
                  <a:srgbClr val="FF0000"/>
                </a:solidFill>
                <a:ea typeface="+mn-lt"/>
                <a:cs typeface="+mn-lt"/>
                <a:sym typeface="+mn-ea"/>
              </a:rPr>
              <a:t>、如若出现</a:t>
            </a:r>
            <a:r>
              <a:rPr lang="en-US" altLang="zh-CN" sz="1800">
                <a:solidFill>
                  <a:srgbClr val="FF0000"/>
                </a:solidFill>
                <a:ea typeface="+mn-lt"/>
                <a:cs typeface="+mn-lt"/>
                <a:sym typeface="+mn-ea"/>
              </a:rPr>
              <a:t>“</a:t>
            </a:r>
            <a:r>
              <a:rPr lang="zh-CN" altLang="en-US" sz="1800">
                <a:solidFill>
                  <a:srgbClr val="FF0000"/>
                </a:solidFill>
                <a:ea typeface="+mn-lt"/>
                <a:cs typeface="+mn-lt"/>
                <a:sym typeface="+mn-ea"/>
              </a:rPr>
              <a:t>成功导入</a:t>
            </a:r>
            <a:r>
              <a:rPr lang="en-US" altLang="zh-CN" sz="1800">
                <a:solidFill>
                  <a:srgbClr val="FF0000"/>
                </a:solidFill>
                <a:ea typeface="+mn-lt"/>
                <a:cs typeface="+mn-lt"/>
                <a:sym typeface="+mn-ea"/>
              </a:rPr>
              <a:t>0</a:t>
            </a:r>
            <a:r>
              <a:rPr lang="zh-CN" altLang="en-US" sz="1800">
                <a:solidFill>
                  <a:srgbClr val="FF0000"/>
                </a:solidFill>
                <a:ea typeface="+mn-lt"/>
                <a:cs typeface="+mn-lt"/>
                <a:sym typeface="+mn-ea"/>
              </a:rPr>
              <a:t>条，失败</a:t>
            </a:r>
            <a:r>
              <a:rPr lang="en-US" altLang="zh-CN" sz="1800">
                <a:solidFill>
                  <a:srgbClr val="FF0000"/>
                </a:solidFill>
                <a:ea typeface="+mn-lt"/>
                <a:cs typeface="+mn-lt"/>
                <a:sym typeface="+mn-ea"/>
              </a:rPr>
              <a:t>1</a:t>
            </a:r>
            <a:r>
              <a:rPr lang="zh-CN" altLang="en-US" sz="1800">
                <a:solidFill>
                  <a:srgbClr val="FF0000"/>
                </a:solidFill>
                <a:ea typeface="+mn-lt"/>
                <a:cs typeface="+mn-lt"/>
                <a:sym typeface="+mn-ea"/>
              </a:rPr>
              <a:t>条，请核对</a:t>
            </a:r>
            <a:r>
              <a:rPr lang="en-US" altLang="zh-CN" sz="1800">
                <a:solidFill>
                  <a:srgbClr val="FF0000"/>
                </a:solidFill>
                <a:ea typeface="+mn-lt"/>
                <a:cs typeface="+mn-lt"/>
                <a:sym typeface="+mn-ea"/>
              </a:rPr>
              <a:t>”</a:t>
            </a:r>
            <a:r>
              <a:rPr lang="zh-CN" altLang="en-US" sz="1800">
                <a:solidFill>
                  <a:srgbClr val="FF0000"/>
                </a:solidFill>
                <a:ea typeface="+mn-lt"/>
                <a:cs typeface="+mn-lt"/>
                <a:sym typeface="+mn-ea"/>
              </a:rPr>
              <a:t>等词条，则说明该企业信息导入</a:t>
            </a:r>
            <a:endParaRPr lang="zh-CN" altLang="en-US" sz="1800">
              <a:solidFill>
                <a:srgbClr val="FF0000"/>
              </a:solidFill>
              <a:ea typeface="+mn-lt"/>
              <a:cs typeface="+mn-lt"/>
              <a:sym typeface="+mn-ea"/>
            </a:endParaRPr>
          </a:p>
          <a:p>
            <a:pPr algn="l"/>
            <a:r>
              <a:rPr lang="zh-CN" altLang="en-US" sz="1800">
                <a:solidFill>
                  <a:srgbClr val="FF0000"/>
                </a:solidFill>
                <a:ea typeface="+mn-lt"/>
                <a:cs typeface="+mn-lt"/>
                <a:sym typeface="+mn-ea"/>
              </a:rPr>
              <a:t>失败。可下载错误提示文件，根据错误提示修正数据，然后重新导入。</a:t>
            </a:r>
            <a:endParaRPr lang="zh-CN" altLang="en-US" sz="1800">
              <a:solidFill>
                <a:srgbClr val="FF0000"/>
              </a:solidFill>
              <a:ea typeface="+mn-lt"/>
              <a:cs typeface="+mn-lt"/>
              <a:sym typeface="+mn-ea"/>
            </a:endParaRPr>
          </a:p>
          <a:p>
            <a:pPr algn="l"/>
            <a:r>
              <a:rPr lang="en-US" altLang="zh-CN" sz="1800" dirty="0">
                <a:solidFill>
                  <a:srgbClr val="FF0000"/>
                </a:solidFill>
                <a:ea typeface="+mn-lt"/>
                <a:cs typeface="+mn-lt"/>
                <a:sym typeface="+mn-ea"/>
              </a:rPr>
              <a:t>  3</a:t>
            </a:r>
            <a:r>
              <a:rPr lang="zh-CN" altLang="en-US" sz="1800" dirty="0">
                <a:solidFill>
                  <a:srgbClr val="FF0000"/>
                </a:solidFill>
                <a:ea typeface="+mn-lt"/>
                <a:cs typeface="+mn-lt"/>
                <a:sym typeface="+mn-ea"/>
              </a:rPr>
              <a:t>、如若提示“重复”，则表示该企业数据已由其他学校完成导入。该企业已进</a:t>
            </a:r>
            <a:endParaRPr lang="zh-CN" altLang="en-US" sz="1800" dirty="0">
              <a:solidFill>
                <a:srgbClr val="FF0000"/>
              </a:solidFill>
              <a:ea typeface="+mn-lt"/>
              <a:cs typeface="+mn-lt"/>
              <a:sym typeface="+mn-ea"/>
            </a:endParaRPr>
          </a:p>
          <a:p>
            <a:pPr algn="l"/>
            <a:r>
              <a:rPr lang="zh-CN" altLang="en-US" sz="1800" dirty="0">
                <a:solidFill>
                  <a:srgbClr val="FF0000"/>
                </a:solidFill>
                <a:ea typeface="+mn-lt"/>
                <a:cs typeface="+mn-lt"/>
                <a:sym typeface="+mn-ea"/>
              </a:rPr>
              <a:t>入实习备案平台。可在企事业单位库内搜索。</a:t>
            </a:r>
            <a:endParaRPr lang="zh-CN" altLang="en-US" sz="1800" dirty="0">
              <a:solidFill>
                <a:srgbClr val="FF0000"/>
              </a:solidFill>
              <a:ea typeface="+mn-lt"/>
              <a:cs typeface="+mn-lt"/>
              <a:sym typeface="+mn-ea"/>
            </a:endParaRPr>
          </a:p>
        </p:txBody>
      </p:sp>
      <p:pic>
        <p:nvPicPr>
          <p:cNvPr id="4" name="图片 3"/>
          <p:cNvPicPr>
            <a:picLocks noChangeAspect="1"/>
          </p:cNvPicPr>
          <p:nvPr/>
        </p:nvPicPr>
        <p:blipFill>
          <a:blip r:embed="rId1"/>
          <a:srcRect b="31920"/>
          <a:stretch>
            <a:fillRect/>
          </a:stretch>
        </p:blipFill>
        <p:spPr>
          <a:xfrm>
            <a:off x="30480" y="0"/>
            <a:ext cx="12161520" cy="4251325"/>
          </a:xfrm>
          <a:prstGeom prst="rect">
            <a:avLst/>
          </a:prstGeom>
        </p:spPr>
      </p:pic>
      <p:pic>
        <p:nvPicPr>
          <p:cNvPr id="6" name="图片 5"/>
          <p:cNvPicPr>
            <a:picLocks noChangeAspect="1"/>
          </p:cNvPicPr>
          <p:nvPr/>
        </p:nvPicPr>
        <p:blipFill>
          <a:blip r:embed="rId2"/>
          <a:stretch>
            <a:fillRect/>
          </a:stretch>
        </p:blipFill>
        <p:spPr>
          <a:xfrm>
            <a:off x="7710805" y="2561590"/>
            <a:ext cx="3038475" cy="1304925"/>
          </a:xfrm>
          <a:prstGeom prst="rect">
            <a:avLst/>
          </a:prstGeom>
        </p:spPr>
      </p:pic>
      <p:sp>
        <p:nvSpPr>
          <p:cNvPr id="5" name="矩形 4"/>
          <p:cNvSpPr/>
          <p:nvPr/>
        </p:nvSpPr>
        <p:spPr>
          <a:xfrm>
            <a:off x="9628505" y="2224405"/>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2</a:t>
            </a:r>
            <a:endParaRPr lang="en-US" altLang="zh-CN" sz="1600" b="1">
              <a:solidFill>
                <a:schemeClr val="tx1"/>
              </a:solidFill>
              <a:effectLst>
                <a:outerShdw blurRad="38100" dist="19050" dir="2700000" algn="tl" rotWithShape="0">
                  <a:schemeClr val="dk1">
                    <a:alpha val="40000"/>
                  </a:schemeClr>
                </a:outerShdw>
              </a:effectLst>
            </a:endParaRPr>
          </a:p>
        </p:txBody>
      </p:sp>
      <p:sp>
        <p:nvSpPr>
          <p:cNvPr id="7" name="矩形 6"/>
          <p:cNvSpPr/>
          <p:nvPr/>
        </p:nvSpPr>
        <p:spPr>
          <a:xfrm>
            <a:off x="4655820" y="2281555"/>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1</a:t>
            </a:r>
            <a:endParaRPr lang="en-US" altLang="zh-CN" sz="1600" b="1">
              <a:solidFill>
                <a:schemeClr val="tx1"/>
              </a:solidFill>
              <a:effectLst>
                <a:outerShdw blurRad="38100" dist="19050" dir="2700000" algn="tl" rotWithShape="0">
                  <a:schemeClr val="dk1">
                    <a:alpha val="40000"/>
                  </a:schemeClr>
                </a:outerShdw>
              </a:effectLst>
            </a:endParaRPr>
          </a:p>
        </p:txBody>
      </p:sp>
      <p:sp>
        <p:nvSpPr>
          <p:cNvPr id="8" name="椭圆 7"/>
          <p:cNvSpPr/>
          <p:nvPr/>
        </p:nvSpPr>
        <p:spPr>
          <a:xfrm>
            <a:off x="4743450" y="2390140"/>
            <a:ext cx="2549525" cy="164846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nvPicPr>
        <p:blipFill>
          <a:blip r:embed="rId1"/>
          <a:stretch>
            <a:fillRect/>
          </a:stretch>
        </p:blipFill>
        <p:spPr>
          <a:xfrm>
            <a:off x="0" y="0"/>
            <a:ext cx="12190095" cy="5257800"/>
          </a:xfrm>
          <a:prstGeom prst="rect">
            <a:avLst/>
          </a:prstGeom>
        </p:spPr>
      </p:pic>
      <p:sp>
        <p:nvSpPr>
          <p:cNvPr id="7" name="文本框 6"/>
          <p:cNvSpPr txBox="1"/>
          <p:nvPr/>
        </p:nvSpPr>
        <p:spPr>
          <a:xfrm>
            <a:off x="2472055" y="3581400"/>
            <a:ext cx="8444230" cy="1753235"/>
          </a:xfrm>
          <a:prstGeom prst="rect">
            <a:avLst/>
          </a:prstGeom>
          <a:solidFill>
            <a:schemeClr val="accent4">
              <a:lumMod val="40000"/>
              <a:lumOff val="60000"/>
            </a:schemeClr>
          </a:solidFill>
        </p:spPr>
        <p:txBody>
          <a:bodyPr wrap="square" rtlCol="0">
            <a:spAutoFit/>
          </a:bodyPr>
          <a:p>
            <a:r>
              <a:rPr lang="en-US" altLang="zh-CN">
                <a:ea typeface="+mn-lt"/>
                <a:cs typeface="+mn-lt"/>
              </a:rPr>
              <a:t> </a:t>
            </a:r>
            <a:r>
              <a:rPr lang="en-US" altLang="zh-CN">
                <a:solidFill>
                  <a:srgbClr val="FF0000"/>
                </a:solidFill>
                <a:ea typeface="+mn-lt"/>
                <a:cs typeface="+mn-lt"/>
              </a:rPr>
              <a:t> </a:t>
            </a:r>
            <a:r>
              <a:rPr lang="en-US" altLang="zh-CN">
                <a:solidFill>
                  <a:srgbClr val="FF0000"/>
                </a:solidFill>
                <a:ea typeface="+mn-lt"/>
                <a:cs typeface="+mn-lt"/>
              </a:rPr>
              <a:t> 1</a:t>
            </a:r>
            <a:r>
              <a:rPr lang="zh-CN" altLang="en-US">
                <a:solidFill>
                  <a:srgbClr val="FF0000"/>
                </a:solidFill>
                <a:ea typeface="+mn-lt"/>
                <a:cs typeface="+mn-lt"/>
              </a:rPr>
              <a:t>、成功导入企业信息模板后，系统会生成每个企业相对应的激活码。可点击最左侧</a:t>
            </a:r>
            <a:r>
              <a:rPr lang="en-US" altLang="zh-CN">
                <a:solidFill>
                  <a:srgbClr val="FF0000"/>
                </a:solidFill>
                <a:ea typeface="+mn-lt"/>
                <a:cs typeface="+mn-lt"/>
              </a:rPr>
              <a:t>“</a:t>
            </a:r>
            <a:r>
              <a:rPr lang="zh-CN" altLang="en-US">
                <a:solidFill>
                  <a:srgbClr val="FF0000"/>
                </a:solidFill>
                <a:ea typeface="+mn-lt"/>
                <a:cs typeface="+mn-lt"/>
              </a:rPr>
              <a:t>单位激活码查询</a:t>
            </a:r>
            <a:r>
              <a:rPr lang="en-US" altLang="zh-CN">
                <a:solidFill>
                  <a:srgbClr val="FF0000"/>
                </a:solidFill>
                <a:ea typeface="+mn-lt"/>
                <a:cs typeface="+mn-lt"/>
              </a:rPr>
              <a:t>”</a:t>
            </a:r>
            <a:r>
              <a:rPr lang="zh-CN" altLang="en-US">
                <a:solidFill>
                  <a:srgbClr val="FF0000"/>
                </a:solidFill>
                <a:ea typeface="+mn-lt"/>
                <a:cs typeface="+mn-lt"/>
              </a:rPr>
              <a:t>，输入</a:t>
            </a:r>
            <a:r>
              <a:rPr lang="en-US" altLang="zh-CN">
                <a:solidFill>
                  <a:srgbClr val="FF0000"/>
                </a:solidFill>
                <a:ea typeface="+mn-lt"/>
                <a:cs typeface="+mn-lt"/>
              </a:rPr>
              <a:t>“</a:t>
            </a:r>
            <a:r>
              <a:rPr lang="zh-CN" altLang="en-US">
                <a:solidFill>
                  <a:srgbClr val="FF0000"/>
                </a:solidFill>
                <a:ea typeface="+mn-lt"/>
                <a:cs typeface="+mn-lt"/>
              </a:rPr>
              <a:t>企事业单位名称</a:t>
            </a:r>
            <a:r>
              <a:rPr lang="en-US" altLang="zh-CN">
                <a:solidFill>
                  <a:srgbClr val="FF0000"/>
                </a:solidFill>
                <a:ea typeface="+mn-lt"/>
                <a:cs typeface="+mn-lt"/>
              </a:rPr>
              <a:t>”</a:t>
            </a:r>
            <a:r>
              <a:rPr lang="zh-CN" altLang="en-US">
                <a:solidFill>
                  <a:srgbClr val="FF0000"/>
                </a:solidFill>
                <a:ea typeface="+mn-lt"/>
                <a:cs typeface="+mn-lt"/>
              </a:rPr>
              <a:t>或</a:t>
            </a:r>
            <a:r>
              <a:rPr lang="en-US" altLang="zh-CN">
                <a:solidFill>
                  <a:srgbClr val="FF0000"/>
                </a:solidFill>
                <a:ea typeface="+mn-lt"/>
                <a:cs typeface="+mn-lt"/>
              </a:rPr>
              <a:t>“</a:t>
            </a:r>
            <a:r>
              <a:rPr lang="zh-CN" altLang="en-US">
                <a:solidFill>
                  <a:srgbClr val="FF0000"/>
                </a:solidFill>
                <a:ea typeface="+mn-lt"/>
                <a:cs typeface="+mn-lt"/>
              </a:rPr>
              <a:t>社会信用代码</a:t>
            </a:r>
            <a:r>
              <a:rPr lang="en-US" altLang="zh-CN">
                <a:solidFill>
                  <a:srgbClr val="FF0000"/>
                </a:solidFill>
                <a:ea typeface="+mn-lt"/>
                <a:cs typeface="+mn-lt"/>
              </a:rPr>
              <a:t>”</a:t>
            </a:r>
            <a:r>
              <a:rPr lang="zh-CN" altLang="en-US">
                <a:solidFill>
                  <a:srgbClr val="FF0000"/>
                </a:solidFill>
                <a:ea typeface="+mn-lt"/>
                <a:cs typeface="+mn-lt"/>
              </a:rPr>
              <a:t>查询该企业的激活码。</a:t>
            </a:r>
            <a:endParaRPr lang="zh-CN" altLang="en-US">
              <a:solidFill>
                <a:srgbClr val="FF0000"/>
              </a:solidFill>
              <a:ea typeface="+mn-lt"/>
              <a:cs typeface="+mn-lt"/>
            </a:endParaRPr>
          </a:p>
          <a:p>
            <a:endParaRPr lang="zh-CN" altLang="en-US">
              <a:solidFill>
                <a:srgbClr val="FF0000"/>
              </a:solidFill>
              <a:ea typeface="+mn-lt"/>
              <a:cs typeface="+mn-lt"/>
            </a:endParaRPr>
          </a:p>
          <a:p>
            <a:r>
              <a:rPr lang="en-US" altLang="zh-CN">
                <a:solidFill>
                  <a:srgbClr val="FF0000"/>
                </a:solidFill>
                <a:ea typeface="+mn-lt"/>
                <a:cs typeface="+mn-lt"/>
              </a:rPr>
              <a:t>  2</a:t>
            </a:r>
            <a:r>
              <a:rPr lang="zh-CN" altLang="en-US">
                <a:solidFill>
                  <a:srgbClr val="FF0000"/>
                </a:solidFill>
                <a:ea typeface="+mn-lt"/>
                <a:cs typeface="+mn-lt"/>
              </a:rPr>
              <a:t>、将该激活码发给该企业的负责人，企业负责人需拿着激活码去注册激活他的账号。</a:t>
            </a:r>
            <a:endParaRPr lang="zh-CN" altLang="en-US">
              <a:solidFill>
                <a:srgbClr val="FF0000"/>
              </a:solidFill>
              <a:ea typeface="+mn-lt"/>
              <a:cs typeface="+mn-lt"/>
            </a:endParaRPr>
          </a:p>
        </p:txBody>
      </p:sp>
      <p:sp>
        <p:nvSpPr>
          <p:cNvPr id="9" name="矩形 8"/>
          <p:cNvSpPr/>
          <p:nvPr/>
        </p:nvSpPr>
        <p:spPr>
          <a:xfrm>
            <a:off x="972185" y="2148205"/>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1</a:t>
            </a:r>
            <a:endParaRPr lang="en-US" altLang="zh-CN" sz="1600" b="1">
              <a:solidFill>
                <a:schemeClr val="tx1"/>
              </a:solidFill>
              <a:effectLst>
                <a:outerShdw blurRad="38100" dist="19050" dir="2700000" algn="tl" rotWithShape="0">
                  <a:schemeClr val="dk1">
                    <a:alpha val="40000"/>
                  </a:schemeClr>
                </a:outerShdw>
              </a:effectLst>
            </a:endParaRPr>
          </a:p>
        </p:txBody>
      </p:sp>
      <p:sp>
        <p:nvSpPr>
          <p:cNvPr id="11" name="椭圆 10"/>
          <p:cNvSpPr/>
          <p:nvPr/>
        </p:nvSpPr>
        <p:spPr>
          <a:xfrm>
            <a:off x="128270" y="2110740"/>
            <a:ext cx="843915" cy="411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nvPicPr>
        <p:blipFill>
          <a:blip r:embed="rId1"/>
          <a:stretch>
            <a:fillRect/>
          </a:stretch>
        </p:blipFill>
        <p:spPr>
          <a:xfrm>
            <a:off x="0" y="0"/>
            <a:ext cx="10208895" cy="5528945"/>
          </a:xfrm>
          <a:prstGeom prst="rect">
            <a:avLst/>
          </a:prstGeom>
        </p:spPr>
      </p:pic>
      <p:sp>
        <p:nvSpPr>
          <p:cNvPr id="5" name="文本框 4"/>
          <p:cNvSpPr txBox="1"/>
          <p:nvPr/>
        </p:nvSpPr>
        <p:spPr>
          <a:xfrm>
            <a:off x="3459480" y="4954270"/>
            <a:ext cx="7763510" cy="922020"/>
          </a:xfrm>
          <a:prstGeom prst="rect">
            <a:avLst/>
          </a:prstGeom>
          <a:solidFill>
            <a:schemeClr val="accent4">
              <a:lumMod val="40000"/>
              <a:lumOff val="60000"/>
            </a:schemeClr>
          </a:solidFill>
        </p:spPr>
        <p:txBody>
          <a:bodyPr wrap="square" rtlCol="0">
            <a:spAutoFit/>
          </a:bodyPr>
          <a:p>
            <a:r>
              <a:rPr lang="zh-CN" altLang="en-US">
                <a:solidFill>
                  <a:srgbClr val="FF0000"/>
                </a:solidFill>
                <a:ea typeface="+mn-lt"/>
                <a:cs typeface="+mn-lt"/>
              </a:rPr>
              <a:t>收到激活码的企业，可在网页点击企事业端入口，进行注册激活。</a:t>
            </a:r>
            <a:endParaRPr lang="zh-CN" altLang="en-US">
              <a:solidFill>
                <a:srgbClr val="FF0000"/>
              </a:solidFill>
              <a:ea typeface="+mn-lt"/>
              <a:cs typeface="+mn-lt"/>
            </a:endParaRPr>
          </a:p>
          <a:p>
            <a:r>
              <a:rPr lang="en-US" altLang="zh-CN">
                <a:solidFill>
                  <a:srgbClr val="FF0000"/>
                </a:solidFill>
                <a:ea typeface="+mn-lt"/>
                <a:cs typeface="+mn-lt"/>
              </a:rPr>
              <a:t>1</a:t>
            </a:r>
            <a:r>
              <a:rPr lang="zh-CN" altLang="en-US">
                <a:solidFill>
                  <a:srgbClr val="FF0000"/>
                </a:solidFill>
                <a:ea typeface="+mn-lt"/>
                <a:cs typeface="+mn-lt"/>
              </a:rPr>
              <a:t>、因为该企业是被学校推荐进入实习备案平台，所以为</a:t>
            </a:r>
            <a:r>
              <a:rPr lang="en-US" altLang="zh-CN">
                <a:solidFill>
                  <a:srgbClr val="FF0000"/>
                </a:solidFill>
                <a:ea typeface="+mn-lt"/>
                <a:cs typeface="+mn-lt"/>
              </a:rPr>
              <a:t>“</a:t>
            </a:r>
            <a:r>
              <a:rPr lang="zh-CN" altLang="en-US">
                <a:solidFill>
                  <a:srgbClr val="FF0000"/>
                </a:solidFill>
                <a:ea typeface="+mn-lt"/>
                <a:cs typeface="+mn-lt"/>
              </a:rPr>
              <a:t>他荐</a:t>
            </a:r>
            <a:r>
              <a:rPr lang="en-US" altLang="zh-CN">
                <a:solidFill>
                  <a:srgbClr val="FF0000"/>
                </a:solidFill>
                <a:ea typeface="+mn-lt"/>
                <a:cs typeface="+mn-lt"/>
              </a:rPr>
              <a:t>”</a:t>
            </a:r>
            <a:r>
              <a:rPr lang="zh-CN" altLang="en-US">
                <a:solidFill>
                  <a:srgbClr val="FF0000"/>
                </a:solidFill>
                <a:ea typeface="+mn-lt"/>
                <a:cs typeface="+mn-lt"/>
              </a:rPr>
              <a:t>。需点击右下角的</a:t>
            </a:r>
            <a:r>
              <a:rPr lang="en-US" altLang="zh-CN">
                <a:solidFill>
                  <a:srgbClr val="FF0000"/>
                </a:solidFill>
                <a:ea typeface="+mn-lt"/>
                <a:cs typeface="+mn-lt"/>
              </a:rPr>
              <a:t>“</a:t>
            </a:r>
            <a:r>
              <a:rPr lang="zh-CN" altLang="en-US">
                <a:solidFill>
                  <a:srgbClr val="FF0000"/>
                </a:solidFill>
                <a:ea typeface="+mn-lt"/>
                <a:cs typeface="+mn-lt"/>
              </a:rPr>
              <a:t>账号激活（他荐）</a:t>
            </a:r>
            <a:r>
              <a:rPr lang="en-US" altLang="zh-CN">
                <a:solidFill>
                  <a:srgbClr val="FF0000"/>
                </a:solidFill>
                <a:ea typeface="+mn-lt"/>
                <a:cs typeface="+mn-lt"/>
              </a:rPr>
              <a:t>”</a:t>
            </a:r>
            <a:r>
              <a:rPr lang="zh-CN" altLang="en-US">
                <a:solidFill>
                  <a:srgbClr val="FF0000"/>
                </a:solidFill>
                <a:ea typeface="+mn-lt"/>
                <a:cs typeface="+mn-lt"/>
              </a:rPr>
              <a:t>进行账号激活。</a:t>
            </a:r>
            <a:endParaRPr lang="zh-CN" altLang="en-US">
              <a:solidFill>
                <a:srgbClr val="FF0000"/>
              </a:solidFill>
              <a:ea typeface="+mn-lt"/>
              <a:cs typeface="+mn-lt"/>
            </a:endParaRPr>
          </a:p>
        </p:txBody>
      </p:sp>
      <p:sp>
        <p:nvSpPr>
          <p:cNvPr id="9" name="矩形 8"/>
          <p:cNvSpPr/>
          <p:nvPr/>
        </p:nvSpPr>
        <p:spPr>
          <a:xfrm>
            <a:off x="8946515" y="4011295"/>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1</a:t>
            </a:r>
            <a:endParaRPr lang="en-US" altLang="zh-CN" sz="1600" b="1">
              <a:solidFill>
                <a:schemeClr val="tx1"/>
              </a:solidFill>
              <a:effectLst>
                <a:outerShdw blurRad="38100" dist="19050" dir="2700000" algn="tl" rotWithShape="0">
                  <a:schemeClr val="dk1">
                    <a:alpha val="40000"/>
                  </a:schemeClr>
                </a:outerShdw>
              </a:effectLst>
            </a:endParaRPr>
          </a:p>
        </p:txBody>
      </p:sp>
      <p:sp>
        <p:nvSpPr>
          <p:cNvPr id="11" name="椭圆 10"/>
          <p:cNvSpPr/>
          <p:nvPr/>
        </p:nvSpPr>
        <p:spPr>
          <a:xfrm>
            <a:off x="7949565" y="4224655"/>
            <a:ext cx="996950" cy="411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nvPicPr>
        <p:blipFill>
          <a:blip r:embed="rId1"/>
          <a:stretch>
            <a:fillRect/>
          </a:stretch>
        </p:blipFill>
        <p:spPr>
          <a:xfrm>
            <a:off x="0" y="0"/>
            <a:ext cx="10938510" cy="6410325"/>
          </a:xfrm>
          <a:prstGeom prst="rect">
            <a:avLst/>
          </a:prstGeom>
        </p:spPr>
      </p:pic>
      <p:sp>
        <p:nvSpPr>
          <p:cNvPr id="5" name="文本框 4"/>
          <p:cNvSpPr txBox="1"/>
          <p:nvPr/>
        </p:nvSpPr>
        <p:spPr>
          <a:xfrm>
            <a:off x="6756400" y="4116070"/>
            <a:ext cx="4581525" cy="1476375"/>
          </a:xfrm>
          <a:prstGeom prst="rect">
            <a:avLst/>
          </a:prstGeom>
          <a:solidFill>
            <a:schemeClr val="accent4">
              <a:lumMod val="40000"/>
              <a:lumOff val="60000"/>
            </a:schemeClr>
          </a:solidFill>
        </p:spPr>
        <p:txBody>
          <a:bodyPr wrap="square" rtlCol="0">
            <a:spAutoFit/>
          </a:bodyPr>
          <a:p>
            <a:r>
              <a:rPr lang="zh-CN" altLang="en-US">
                <a:solidFill>
                  <a:srgbClr val="FF0000"/>
                </a:solidFill>
              </a:rPr>
              <a:t>企业注册激活账号填写详细信息时，带红色星号的必填项。</a:t>
            </a:r>
            <a:endParaRPr lang="zh-CN" altLang="en-US">
              <a:solidFill>
                <a:srgbClr val="FF0000"/>
              </a:solidFill>
            </a:endParaRPr>
          </a:p>
          <a:p>
            <a:r>
              <a:rPr lang="zh-CN" altLang="en-US">
                <a:solidFill>
                  <a:srgbClr val="FF0000"/>
                </a:solidFill>
              </a:rPr>
              <a:t>注：最后一项</a:t>
            </a:r>
            <a:r>
              <a:rPr lang="en-US" altLang="zh-CN">
                <a:solidFill>
                  <a:srgbClr val="FF0000"/>
                </a:solidFill>
              </a:rPr>
              <a:t>“</a:t>
            </a:r>
            <a:r>
              <a:rPr lang="zh-CN" altLang="en-US">
                <a:solidFill>
                  <a:srgbClr val="FF0000"/>
                </a:solidFill>
              </a:rPr>
              <a:t>上传营业执照</a:t>
            </a:r>
            <a:r>
              <a:rPr lang="en-US" altLang="zh-CN">
                <a:solidFill>
                  <a:srgbClr val="FF0000"/>
                </a:solidFill>
              </a:rPr>
              <a:t>”</a:t>
            </a:r>
            <a:r>
              <a:rPr lang="zh-CN" altLang="en-US">
                <a:solidFill>
                  <a:srgbClr val="FF0000"/>
                </a:solidFill>
              </a:rPr>
              <a:t>，必须拿营业执照原件拍照后上传。且照片内营业执照各项信息清晰显示，才可通过系统审核。</a:t>
            </a:r>
            <a:endParaRPr lang="zh-CN" altLang="en-US">
              <a:solidFill>
                <a:srgbClr val="FF0000"/>
              </a:solidFill>
            </a:endParaRPr>
          </a:p>
        </p:txBody>
      </p:sp>
      <p:sp>
        <p:nvSpPr>
          <p:cNvPr id="11" name="椭圆 10"/>
          <p:cNvSpPr/>
          <p:nvPr/>
        </p:nvSpPr>
        <p:spPr>
          <a:xfrm>
            <a:off x="857250" y="5454650"/>
            <a:ext cx="881380" cy="4114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96595" y="5117465"/>
            <a:ext cx="386080" cy="337185"/>
          </a:xfrm>
          <a:prstGeom prst="rect">
            <a:avLst/>
          </a:prstGeom>
          <a:solidFill>
            <a:srgbClr val="FF0000"/>
          </a:solidFill>
          <a:ln>
            <a:noFill/>
          </a:ln>
        </p:spPr>
        <p:txBody>
          <a:bodyPr wrap="none" rtlCol="0" anchor="t">
            <a:spAutoFit/>
          </a:bodyPr>
          <a:p>
            <a:pPr algn="ctr"/>
            <a:r>
              <a:rPr lang="zh-CN" altLang="en-US" sz="1600" b="1">
                <a:solidFill>
                  <a:schemeClr val="tx1"/>
                </a:solidFill>
                <a:effectLst>
                  <a:outerShdw blurRad="38100" dist="19050" dir="2700000" algn="tl" rotWithShape="0">
                    <a:schemeClr val="dk1">
                      <a:alpha val="40000"/>
                    </a:schemeClr>
                  </a:outerShdw>
                </a:effectLst>
              </a:rPr>
              <a:t>注</a:t>
            </a:r>
            <a:endParaRPr lang="zh-CN" altLang="en-US" sz="1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p:cNvPicPr>
            <a:picLocks noChangeAspect="1"/>
          </p:cNvPicPr>
          <p:nvPr/>
        </p:nvPicPr>
        <p:blipFill>
          <a:blip r:embed="rId1"/>
          <a:stretch>
            <a:fillRect/>
          </a:stretch>
        </p:blipFill>
        <p:spPr>
          <a:xfrm>
            <a:off x="0" y="0"/>
            <a:ext cx="11885295" cy="6574155"/>
          </a:xfrm>
          <a:prstGeom prst="rect">
            <a:avLst/>
          </a:prstGeom>
        </p:spPr>
      </p:pic>
      <p:sp>
        <p:nvSpPr>
          <p:cNvPr id="5" name="文本框 4"/>
          <p:cNvSpPr txBox="1"/>
          <p:nvPr/>
        </p:nvSpPr>
        <p:spPr>
          <a:xfrm>
            <a:off x="6900545" y="4415155"/>
            <a:ext cx="4619625" cy="645160"/>
          </a:xfrm>
          <a:prstGeom prst="rect">
            <a:avLst/>
          </a:prstGeom>
          <a:solidFill>
            <a:schemeClr val="accent4">
              <a:lumMod val="40000"/>
              <a:lumOff val="60000"/>
            </a:schemeClr>
          </a:solidFill>
        </p:spPr>
        <p:txBody>
          <a:bodyPr wrap="square" rtlCol="0">
            <a:spAutoFit/>
          </a:bodyPr>
          <a:p>
            <a:r>
              <a:rPr lang="en-US" altLang="zh-CN">
                <a:solidFill>
                  <a:srgbClr val="FF0000"/>
                </a:solidFill>
              </a:rPr>
              <a:t>1</a:t>
            </a:r>
            <a:r>
              <a:rPr lang="zh-CN" altLang="en-US">
                <a:solidFill>
                  <a:srgbClr val="FF0000"/>
                </a:solidFill>
              </a:rPr>
              <a:t>、企业成功注册激活后。院系管理员可开始发布实习计划。点击</a:t>
            </a:r>
            <a:r>
              <a:rPr lang="en-US" altLang="zh-CN">
                <a:solidFill>
                  <a:srgbClr val="FF0000"/>
                </a:solidFill>
              </a:rPr>
              <a:t>“</a:t>
            </a:r>
            <a:r>
              <a:rPr lang="zh-CN" altLang="en-US">
                <a:solidFill>
                  <a:srgbClr val="FF0000"/>
                </a:solidFill>
              </a:rPr>
              <a:t>新增实习计划</a:t>
            </a:r>
            <a:r>
              <a:rPr lang="en-US" altLang="zh-CN">
                <a:solidFill>
                  <a:srgbClr val="FF0000"/>
                </a:solidFill>
              </a:rPr>
              <a:t>”</a:t>
            </a:r>
            <a:r>
              <a:rPr lang="zh-CN" altLang="en-US">
                <a:solidFill>
                  <a:srgbClr val="FF0000"/>
                </a:solidFill>
              </a:rPr>
              <a:t>。</a:t>
            </a:r>
            <a:endParaRPr lang="zh-CN" altLang="en-US">
              <a:solidFill>
                <a:srgbClr val="FF0000"/>
              </a:solidFill>
            </a:endParaRPr>
          </a:p>
        </p:txBody>
      </p:sp>
      <p:sp>
        <p:nvSpPr>
          <p:cNvPr id="9" name="椭圆 8"/>
          <p:cNvSpPr/>
          <p:nvPr/>
        </p:nvSpPr>
        <p:spPr>
          <a:xfrm>
            <a:off x="1698831" y="1036843"/>
            <a:ext cx="1186198" cy="4751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n>
                <a:solidFill>
                  <a:srgbClr val="FF0000"/>
                </a:solidFill>
              </a:ln>
              <a:noFill/>
            </a:endParaRPr>
          </a:p>
        </p:txBody>
      </p:sp>
      <p:sp>
        <p:nvSpPr>
          <p:cNvPr id="6" name="矩形 5"/>
          <p:cNvSpPr/>
          <p:nvPr/>
        </p:nvSpPr>
        <p:spPr>
          <a:xfrm>
            <a:off x="1614170" y="693420"/>
            <a:ext cx="295910" cy="337185"/>
          </a:xfrm>
          <a:prstGeom prst="rect">
            <a:avLst/>
          </a:prstGeom>
          <a:solidFill>
            <a:srgbClr val="FF0000"/>
          </a:solidFill>
          <a:ln>
            <a:noFill/>
          </a:ln>
        </p:spPr>
        <p:txBody>
          <a:bodyPr wrap="none" rtlCol="0" anchor="t">
            <a:spAutoFit/>
          </a:bodyPr>
          <a:p>
            <a:pPr algn="ctr"/>
            <a:r>
              <a:rPr lang="en-US" altLang="zh-CN" sz="1600" b="1">
                <a:solidFill>
                  <a:schemeClr val="tx1"/>
                </a:solidFill>
                <a:effectLst>
                  <a:outerShdw blurRad="38100" dist="19050" dir="2700000" algn="tl" rotWithShape="0">
                    <a:schemeClr val="dk1">
                      <a:alpha val="40000"/>
                    </a:schemeClr>
                  </a:outerShdw>
                </a:effectLst>
              </a:rPr>
              <a:t>1</a:t>
            </a:r>
            <a:endParaRPr lang="en-US" altLang="zh-CN" sz="1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pic>
        <p:nvPicPr>
          <p:cNvPr id="4" name="图片 3"/>
          <p:cNvPicPr>
            <a:picLocks noChangeAspect="1"/>
          </p:cNvPicPr>
          <p:nvPr>
            <p:custDataLst>
              <p:tags r:id="rId1"/>
            </p:custDataLst>
          </p:nvPr>
        </p:nvPicPr>
        <p:blipFill>
          <a:blip r:embed="rId2"/>
          <a:stretch>
            <a:fillRect/>
          </a:stretch>
        </p:blipFill>
        <p:spPr>
          <a:xfrm>
            <a:off x="0" y="0"/>
            <a:ext cx="9534525" cy="6858635"/>
          </a:xfrm>
          <a:prstGeom prst="rect">
            <a:avLst/>
          </a:prstGeom>
        </p:spPr>
      </p:pic>
      <p:sp>
        <p:nvSpPr>
          <p:cNvPr id="5" name="文本框 4"/>
          <p:cNvSpPr txBox="1"/>
          <p:nvPr/>
        </p:nvSpPr>
        <p:spPr>
          <a:xfrm>
            <a:off x="5394325" y="5086350"/>
            <a:ext cx="5799455" cy="922020"/>
          </a:xfrm>
          <a:prstGeom prst="rect">
            <a:avLst/>
          </a:prstGeom>
          <a:solidFill>
            <a:schemeClr val="accent4">
              <a:lumMod val="40000"/>
              <a:lumOff val="60000"/>
            </a:schemeClr>
          </a:solidFill>
        </p:spPr>
        <p:txBody>
          <a:bodyPr wrap="square" rtlCol="0">
            <a:spAutoFit/>
          </a:bodyPr>
          <a:p>
            <a:r>
              <a:rPr lang="en-US" altLang="zh-CN">
                <a:solidFill>
                  <a:srgbClr val="FF0000"/>
                </a:solidFill>
              </a:rPr>
              <a:t>2</a:t>
            </a:r>
            <a:r>
              <a:rPr lang="zh-CN" altLang="en-US">
                <a:solidFill>
                  <a:srgbClr val="FF0000"/>
                </a:solidFill>
              </a:rPr>
              <a:t>、院系管理员按要求填写实习计划各项信息。</a:t>
            </a:r>
            <a:endParaRPr lang="zh-CN" altLang="en-US">
              <a:solidFill>
                <a:srgbClr val="FF0000"/>
              </a:solidFill>
            </a:endParaRPr>
          </a:p>
          <a:p>
            <a:r>
              <a:rPr lang="zh-CN" altLang="en-US">
                <a:solidFill>
                  <a:srgbClr val="FF0000"/>
                </a:solidFill>
              </a:rPr>
              <a:t>注：最后一项</a:t>
            </a:r>
            <a:r>
              <a:rPr lang="en-US" altLang="zh-CN">
                <a:solidFill>
                  <a:srgbClr val="FF0000"/>
                </a:solidFill>
              </a:rPr>
              <a:t>“</a:t>
            </a:r>
            <a:r>
              <a:rPr lang="zh-CN" altLang="en-US">
                <a:solidFill>
                  <a:srgbClr val="FF0000"/>
                </a:solidFill>
              </a:rPr>
              <a:t>实习方案备案</a:t>
            </a:r>
            <a:r>
              <a:rPr lang="en-US" altLang="zh-CN">
                <a:solidFill>
                  <a:srgbClr val="FF0000"/>
                </a:solidFill>
              </a:rPr>
              <a:t>”</a:t>
            </a:r>
            <a:r>
              <a:rPr lang="zh-CN" altLang="en-US">
                <a:solidFill>
                  <a:srgbClr val="FF0000"/>
                </a:solidFill>
              </a:rPr>
              <a:t>为必填项。必须上传文件进行备案。</a:t>
            </a:r>
            <a:endParaRPr lang="zh-CN" altLang="en-US">
              <a:solidFill>
                <a:srgbClr val="FF0000"/>
              </a:solidFill>
            </a:endParaRPr>
          </a:p>
        </p:txBody>
      </p:sp>
      <p:sp>
        <p:nvSpPr>
          <p:cNvPr id="9" name="椭圆 8"/>
          <p:cNvSpPr/>
          <p:nvPr/>
        </p:nvSpPr>
        <p:spPr>
          <a:xfrm>
            <a:off x="241506" y="5004958"/>
            <a:ext cx="1186198" cy="4751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FF0000"/>
                </a:solidFill>
              </a:ln>
              <a:noFill/>
            </a:endParaRPr>
          </a:p>
        </p:txBody>
      </p:sp>
      <p:sp>
        <p:nvSpPr>
          <p:cNvPr id="3" name="矩形 2"/>
          <p:cNvSpPr/>
          <p:nvPr/>
        </p:nvSpPr>
        <p:spPr>
          <a:xfrm>
            <a:off x="196215" y="4667885"/>
            <a:ext cx="386080" cy="337185"/>
          </a:xfrm>
          <a:prstGeom prst="rect">
            <a:avLst/>
          </a:prstGeom>
          <a:solidFill>
            <a:srgbClr val="FF0000"/>
          </a:solidFill>
          <a:ln>
            <a:noFill/>
          </a:ln>
        </p:spPr>
        <p:txBody>
          <a:bodyPr wrap="none" rtlCol="0" anchor="t">
            <a:spAutoFit/>
          </a:bodyPr>
          <a:p>
            <a:pPr algn="ctr"/>
            <a:r>
              <a:rPr lang="zh-CN" altLang="en-US" sz="1600" b="1">
                <a:solidFill>
                  <a:schemeClr val="tx1"/>
                </a:solidFill>
                <a:effectLst>
                  <a:outerShdw blurRad="38100" dist="19050" dir="2700000" algn="tl" rotWithShape="0">
                    <a:schemeClr val="dk1">
                      <a:alpha val="40000"/>
                    </a:schemeClr>
                  </a:outerShdw>
                </a:effectLst>
              </a:rPr>
              <a:t>注</a:t>
            </a:r>
            <a:endParaRPr lang="zh-CN" altLang="en-US" sz="1600" b="1">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wipe/>
  </p:transition>
</p:sld>
</file>

<file path=ppt/tags/tag1.xml><?xml version="1.0" encoding="utf-8"?>
<p:tagLst xmlns:p="http://schemas.openxmlformats.org/presentationml/2006/main">
  <p:tag name="KSO_WM_UNIT_PLACING_PICTURE_USER_VIEWPORT" val="{&quot;height&quot;:2742.856692913386,&quot;width&quot;:8209.71496062992}"/>
</p:tagLst>
</file>

<file path=ppt/tags/tag10.xml><?xml version="1.0" encoding="utf-8"?>
<p:tagLst xmlns:p="http://schemas.openxmlformats.org/presentationml/2006/main">
  <p:tag name="KSO_WM_UNIT_PLACING_PICTURE_USER_VIEWPORT" val="{&quot;height&quot;:2742.856692913386,&quot;width&quot;:8209.71496062992}"/>
</p:tagLst>
</file>

<file path=ppt/tags/tag11.xml><?xml version="1.0" encoding="utf-8"?>
<p:tagLst xmlns:p="http://schemas.openxmlformats.org/presentationml/2006/main">
  <p:tag name="KSO_WM_UNIT_PLACING_PICTURE_USER_VIEWPORT" val="{&quot;height&quot;:2742.856692913386,&quot;width&quot;:8209.71496062992}"/>
</p:tagLst>
</file>

<file path=ppt/tags/tag12.xml><?xml version="1.0" encoding="utf-8"?>
<p:tagLst xmlns:p="http://schemas.openxmlformats.org/presentationml/2006/main">
  <p:tag name="KSO_WM_UNIT_PLACING_PICTURE_USER_VIEWPORT" val="{&quot;height&quot;:2742.856692913386,&quot;width&quot;:8209.71496062992}"/>
</p:tagLst>
</file>

<file path=ppt/tags/tag13.xml><?xml version="1.0" encoding="utf-8"?>
<p:tagLst xmlns:p="http://schemas.openxmlformats.org/presentationml/2006/main">
  <p:tag name="KSO_WM_UNIT_PLACING_PICTURE_USER_VIEWPORT" val="{&quot;height&quot;:2742.856692913386,&quot;width&quot;:8209.71496062992}"/>
</p:tagLst>
</file>

<file path=ppt/tags/tag14.xml><?xml version="1.0" encoding="utf-8"?>
<p:tagLst xmlns:p="http://schemas.openxmlformats.org/presentationml/2006/main">
  <p:tag name="KSO_WM_UNIT_PLACING_PICTURE_USER_VIEWPORT" val="{&quot;height&quot;:2742.856692913386,&quot;width&quot;:8209.71496062992}"/>
</p:tagLst>
</file>

<file path=ppt/tags/tag15.xml><?xml version="1.0" encoding="utf-8"?>
<p:tagLst xmlns:p="http://schemas.openxmlformats.org/presentationml/2006/main">
  <p:tag name="KSO_WM_UNIT_PLACING_PICTURE_USER_VIEWPORT" val="{&quot;height&quot;:2742.856692913386,&quot;width&quot;:8209.71496062992}"/>
</p:tagLst>
</file>

<file path=ppt/tags/tag16.xml><?xml version="1.0" encoding="utf-8"?>
<p:tagLst xmlns:p="http://schemas.openxmlformats.org/presentationml/2006/main">
  <p:tag name="COMMONDATA" val="eyJjb3VudCI6OSwiaGRpZCI6ImFiNzhhYmRjNGYyMzZlNzBlZjgwYmUyMmZjODRiYTUyIiwidXNlckNvdW50IjoxfQ=="/>
  <p:tag name="KSO_WPP_MARK_KEY" val="15a458f0-010a-44f2-b0eb-f469448f920a"/>
</p:tagLst>
</file>

<file path=ppt/tags/tag2.xml><?xml version="1.0" encoding="utf-8"?>
<p:tagLst xmlns:p="http://schemas.openxmlformats.org/presentationml/2006/main">
  <p:tag name="KSO_WM_UNIT_PLACING_PICTURE_USER_VIEWPORT" val="{&quot;height&quot;:2742.856692913386,&quot;width&quot;:8209.71496062992}"/>
</p:tagLst>
</file>

<file path=ppt/tags/tag3.xml><?xml version="1.0" encoding="utf-8"?>
<p:tagLst xmlns:p="http://schemas.openxmlformats.org/presentationml/2006/main">
  <p:tag name="KSO_WM_UNIT_PLACING_PICTURE_USER_VIEWPORT" val="{&quot;height&quot;:12300,&quot;width&quot;:15015}"/>
</p:tagLst>
</file>

<file path=ppt/tags/tag4.xml><?xml version="1.0" encoding="utf-8"?>
<p:tagLst xmlns:p="http://schemas.openxmlformats.org/presentationml/2006/main">
  <p:tag name="KSO_WM_UNIT_PLACING_PICTURE_USER_VIEWPORT" val="{&quot;height&quot;:2742.856692913386,&quot;width&quot;:8209.71496062992}"/>
</p:tagLst>
</file>

<file path=ppt/tags/tag5.xml><?xml version="1.0" encoding="utf-8"?>
<p:tagLst xmlns:p="http://schemas.openxmlformats.org/presentationml/2006/main">
  <p:tag name="KSO_WM_UNIT_PLACING_PICTURE_USER_VIEWPORT" val="{&quot;height&quot;:2742.856692913386,&quot;width&quot;:8209.71496062992}"/>
</p:tagLst>
</file>

<file path=ppt/tags/tag6.xml><?xml version="1.0" encoding="utf-8"?>
<p:tagLst xmlns:p="http://schemas.openxmlformats.org/presentationml/2006/main">
  <p:tag name="KSO_WM_UNIT_PLACING_PICTURE_USER_VIEWPORT" val="{&quot;height&quot;:2742.856692913386,&quot;width&quot;:8209.71496062992}"/>
</p:tagLst>
</file>

<file path=ppt/tags/tag7.xml><?xml version="1.0" encoding="utf-8"?>
<p:tagLst xmlns:p="http://schemas.openxmlformats.org/presentationml/2006/main">
  <p:tag name="KSO_WM_UNIT_PLACING_PICTURE_USER_VIEWPORT" val="{&quot;height&quot;:2742.856692913386,&quot;width&quot;:8209.71496062992}"/>
</p:tagLst>
</file>

<file path=ppt/tags/tag8.xml><?xml version="1.0" encoding="utf-8"?>
<p:tagLst xmlns:p="http://schemas.openxmlformats.org/presentationml/2006/main">
  <p:tag name="KSO_WM_UNIT_PLACING_PICTURE_USER_VIEWPORT" val="{&quot;height&quot;:2742.856692913386,&quot;width&quot;:8209.71496062992}"/>
</p:tagLst>
</file>

<file path=ppt/tags/tag9.xml><?xml version="1.0" encoding="utf-8"?>
<p:tagLst xmlns:p="http://schemas.openxmlformats.org/presentationml/2006/main">
  <p:tag name="KSO_WM_UNIT_PLACING_PICTURE_USER_VIEWPORT" val="{&quot;height&quot;:2742.856692913386,&quot;width&quot;:8209.71496062992}"/>
</p:tagLst>
</file>

<file path=ppt/theme/theme1.xml><?xml version="1.0" encoding="utf-8"?>
<a:theme xmlns:a="http://schemas.openxmlformats.org/drawingml/2006/main" name="Office 主题​​">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蓝绿色">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2438</Words>
  <Application>WPS 演示</Application>
  <PresentationFormat>自定义</PresentationFormat>
  <Paragraphs>173</Paragraphs>
  <Slides>33</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33</vt:i4>
      </vt:variant>
    </vt:vector>
  </HeadingPairs>
  <TitlesOfParts>
    <vt:vector size="46" baseType="lpstr">
      <vt:lpstr>Arial</vt:lpstr>
      <vt:lpstr>宋体</vt:lpstr>
      <vt:lpstr>Wingdings</vt:lpstr>
      <vt:lpstr>方正粗黑宋简体</vt:lpstr>
      <vt:lpstr>微软雅黑</vt:lpstr>
      <vt:lpstr>Calibri Light</vt:lpstr>
      <vt:lpstr>Symbol</vt:lpstr>
      <vt:lpstr>Arial Unicode MS</vt:lpstr>
      <vt:lpstr>等线 Light</vt:lpstr>
      <vt:lpstr>等线</vt:lpstr>
      <vt:lpstr>Calibri</vt:lpstr>
      <vt:lpstr>Office 主题​​</vt:lpstr>
      <vt:lpstr>1_Office 主题​​</vt:lpstr>
      <vt:lpstr>河南省职业院校实习备案模块 操作指南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梁 小玲儿</dc:creator>
  <cp:lastModifiedBy>亿人爱不及一人爱✨</cp:lastModifiedBy>
  <cp:revision>231</cp:revision>
  <dcterms:created xsi:type="dcterms:W3CDTF">2020-07-07T02:25:00Z</dcterms:created>
  <dcterms:modified xsi:type="dcterms:W3CDTF">2022-09-30T03:47:51Z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2052-11.1.0.12358</vt:lpwstr>
  </property>
  <property fmtid="{D5CDD505-2E9C-101B-9397-08002B2CF9AE}" pid="3" name="KSOTemplateUUID">
    <vt:lpwstr>v1.0_mb_LKHM8MCSxZkjl4kFTCTlow==</vt:lpwstr>
  </property>
  <property fmtid="{D5CDD505-2E9C-101B-9397-08002B2CF9AE}" pid="4" name="ICV">
    <vt:lpwstr>A967D3D0BFBC4FAE877FD7271030F85E</vt:lpwstr>
  </property>
</Properties>
</file>